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1"/>
  </p:notesMasterIdLst>
  <p:handoutMasterIdLst>
    <p:handoutMasterId r:id="rId32"/>
  </p:handoutMasterIdLst>
  <p:sldIdLst>
    <p:sldId id="316" r:id="rId2"/>
    <p:sldId id="366" r:id="rId3"/>
    <p:sldId id="371" r:id="rId4"/>
    <p:sldId id="372" r:id="rId5"/>
    <p:sldId id="373" r:id="rId6"/>
    <p:sldId id="383" r:id="rId7"/>
    <p:sldId id="374" r:id="rId8"/>
    <p:sldId id="380" r:id="rId9"/>
    <p:sldId id="381" r:id="rId10"/>
    <p:sldId id="384" r:id="rId11"/>
    <p:sldId id="393" r:id="rId12"/>
    <p:sldId id="382" r:id="rId13"/>
    <p:sldId id="379" r:id="rId14"/>
    <p:sldId id="385" r:id="rId15"/>
    <p:sldId id="377" r:id="rId16"/>
    <p:sldId id="376" r:id="rId17"/>
    <p:sldId id="375" r:id="rId18"/>
    <p:sldId id="388" r:id="rId19"/>
    <p:sldId id="386" r:id="rId20"/>
    <p:sldId id="390" r:id="rId21"/>
    <p:sldId id="391" r:id="rId22"/>
    <p:sldId id="392" r:id="rId23"/>
    <p:sldId id="389" r:id="rId24"/>
    <p:sldId id="394" r:id="rId25"/>
    <p:sldId id="387" r:id="rId26"/>
    <p:sldId id="396" r:id="rId27"/>
    <p:sldId id="395" r:id="rId28"/>
    <p:sldId id="397" r:id="rId29"/>
    <p:sldId id="293" r:id="rId30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 autoAdjust="0"/>
    <p:restoredTop sz="94694" autoAdjust="0"/>
  </p:normalViewPr>
  <p:slideViewPr>
    <p:cSldViewPr>
      <p:cViewPr varScale="1">
        <p:scale>
          <a:sx n="58" d="100"/>
          <a:sy n="58" d="100"/>
        </p:scale>
        <p:origin x="1480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84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3DEFDD-DE44-4283-9A63-38C23F963FEF}" type="datetimeFigureOut">
              <a:rPr lang="en-IN" smtClean="0"/>
              <a:pPr/>
              <a:t>12-10-2026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A218F4-89EE-448E-895D-B5579233116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D8CA6AC1-2895-421D-B746-71939F75F91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IN" dirty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6285D8-22D1-4583-B76D-973FB087D411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CA6AC1-2895-421D-B746-71939F75F91E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CA6AC1-2895-421D-B746-71939F75F91E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CA6AC1-2895-421D-B746-71939F75F91E}" type="slidenum">
              <a:rPr lang="en-GB" smtClean="0"/>
              <a:pPr>
                <a:defRPr/>
              </a:pPr>
              <a:t>18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CA6AC1-2895-421D-B746-71939F75F91E}" type="slidenum">
              <a:rPr lang="en-GB" smtClean="0"/>
              <a:pPr>
                <a:defRPr/>
              </a:pPr>
              <a:t>21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IN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CF5F64-064C-470D-A236-8C4F1BC44565}" type="slidenum">
              <a:rPr lang="en-GB" smtClean="0"/>
              <a:pPr/>
              <a:t>22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CA6AC1-2895-421D-B746-71939F75F91E}" type="slidenum">
              <a:rPr lang="en-GB" smtClean="0"/>
              <a:pPr>
                <a:defRPr/>
              </a:pPr>
              <a:t>24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IN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ED56AE-95FC-45C1-A26B-0D52D5004C7F}" type="slidenum">
              <a:rPr lang="en-GB" smtClean="0"/>
              <a:pPr/>
              <a:t>29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15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IN"/>
              </a:p>
            </p:txBody>
          </p:sp>
          <p:grpSp>
            <p:nvGrpSpPr>
              <p:cNvPr id="16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18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19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0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1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2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6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7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3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31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32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3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3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3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36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37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38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39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40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41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42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43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44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45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46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47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48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49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50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51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52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53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54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55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56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57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58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59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60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61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62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63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64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65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66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67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68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</p:grpSp>
          <p:sp>
            <p:nvSpPr>
              <p:cNvPr id="17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IN"/>
              </a:p>
            </p:txBody>
          </p:sp>
        </p:grpSp>
        <p:grpSp>
          <p:nvGrpSpPr>
            <p:cNvPr id="6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11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IN"/>
              </a:p>
            </p:txBody>
          </p:sp>
          <p:sp>
            <p:nvSpPr>
              <p:cNvPr id="12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IN"/>
              </a:p>
            </p:txBody>
          </p:sp>
          <p:sp>
            <p:nvSpPr>
              <p:cNvPr id="13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IN"/>
              </a:p>
            </p:txBody>
          </p:sp>
          <p:sp>
            <p:nvSpPr>
              <p:cNvPr id="14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IN"/>
              </a:p>
            </p:txBody>
          </p:sp>
        </p:grpSp>
        <p:grpSp>
          <p:nvGrpSpPr>
            <p:cNvPr id="7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8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IN"/>
              </a:p>
            </p:txBody>
          </p:sp>
          <p:sp>
            <p:nvSpPr>
              <p:cNvPr id="9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IN"/>
              </a:p>
            </p:txBody>
          </p:sp>
          <p:sp>
            <p:nvSpPr>
              <p:cNvPr id="10" name="Arc 66"/>
              <p:cNvSpPr>
                <a:spLocks/>
              </p:cNvSpPr>
              <p:nvPr/>
            </p:nvSpPr>
            <p:spPr bwMode="ltGray">
              <a:xfrm rot="5400000">
                <a:off x="5097" y="3347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IN"/>
              </a:p>
            </p:txBody>
          </p:sp>
        </p:grpSp>
      </p:grpSp>
      <p:sp>
        <p:nvSpPr>
          <p:cNvPr id="26691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692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D47A3-43C7-4B23-BE59-97EE50985A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D6692D-563E-42D2-915B-29D51E6171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9423CF-8451-418F-890A-9C6F394A51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C9E561-9BDC-45E5-A777-C4558BCEAB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2254F0-9846-489C-9C57-0B713EBBF3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215CB-E154-4623-9640-BA28141155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E60F3-732B-4CC7-A7A4-268CF93C35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74E35B-93D7-4ED6-9122-84874FBB71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028D96-EA65-4561-AE7D-D3054DBD95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CBB7CB-80D0-45FF-BC8F-EA72CA04AD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D2AE0D-FE27-4728-BED4-2CCD6A3C50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D352A2-4EDA-4560-9F58-69B7C1B90C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6152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6159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25605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06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07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08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09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10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11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12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13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14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15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16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17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18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19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20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21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22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23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24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25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26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</p:grpSp>
          <p:grpSp>
            <p:nvGrpSpPr>
              <p:cNvPr id="6160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25628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29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30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31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32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33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34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35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36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37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38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39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40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41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42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43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44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45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46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47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48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49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50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51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52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53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54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55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56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</p:grpSp>
        </p:grpSp>
        <p:sp>
          <p:nvSpPr>
            <p:cNvPr id="25657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25658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grpSp>
          <p:nvGrpSpPr>
            <p:cNvPr id="6155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25660" name="Line 60"/>
              <p:cNvSpPr>
                <a:spLocks noChangeShapeType="1"/>
              </p:cNvSpPr>
              <p:nvPr/>
            </p:nvSpPr>
            <p:spPr bwMode="ltGray">
              <a:xfrm flipH="1">
                <a:off x="96" y="1038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IN"/>
              </a:p>
            </p:txBody>
          </p:sp>
          <p:sp>
            <p:nvSpPr>
              <p:cNvPr id="25661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IN"/>
              </a:p>
            </p:txBody>
          </p:sp>
          <p:sp>
            <p:nvSpPr>
              <p:cNvPr id="25662" name="Arc 62"/>
              <p:cNvSpPr>
                <a:spLocks/>
              </p:cNvSpPr>
              <p:nvPr/>
            </p:nvSpPr>
            <p:spPr bwMode="ltGray">
              <a:xfrm flipH="1">
                <a:off x="218" y="916"/>
                <a:ext cx="238" cy="240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IN"/>
              </a:p>
            </p:txBody>
          </p:sp>
        </p:grpSp>
      </p:grpSp>
      <p:sp>
        <p:nvSpPr>
          <p:cNvPr id="6147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148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665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66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67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fld id="{3216EAC8-01B7-46BA-9446-6F28045FC9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64" r:id="rId2"/>
    <p:sldLayoutId id="2147483965" r:id="rId3"/>
    <p:sldLayoutId id="2147483966" r:id="rId4"/>
    <p:sldLayoutId id="2147483967" r:id="rId5"/>
    <p:sldLayoutId id="2147483968" r:id="rId6"/>
    <p:sldLayoutId id="2147483969" r:id="rId7"/>
    <p:sldLayoutId id="2147483970" r:id="rId8"/>
    <p:sldLayoutId id="2147483971" r:id="rId9"/>
    <p:sldLayoutId id="2147483972" r:id="rId10"/>
    <p:sldLayoutId id="2147483973" r:id="rId11"/>
    <p:sldLayoutId id="214748397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1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10000"/>
          </a:solidFill>
          <a:latin typeface="Arial Narrow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10000"/>
          </a:solidFill>
          <a:latin typeface="Arial Narrow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10000"/>
          </a:solidFill>
          <a:latin typeface="Arial Narrow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10000"/>
          </a:solidFill>
          <a:latin typeface="Arial Narrow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010000"/>
          </a:solidFill>
          <a:latin typeface="Arial Narrow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010000"/>
          </a:solidFill>
          <a:latin typeface="Arial Narrow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010000"/>
          </a:solidFill>
          <a:latin typeface="Arial Narrow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010000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4"/>
        </a:buBlip>
        <a:defRPr sz="3200">
          <a:solidFill>
            <a:srgbClr val="06070E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rgbClr val="06070E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rgbClr val="06070E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rgbClr val="06070E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rgbClr val="06070E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rgbClr val="06070E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rgbClr val="06070E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rgbClr val="06070E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rgbClr val="06070E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6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>
          <a:xfrm>
            <a:off x="609600" y="838200"/>
            <a:ext cx="7848600" cy="1905000"/>
          </a:xfrm>
        </p:spPr>
        <p:txBody>
          <a:bodyPr anchor="ctr"/>
          <a:lstStyle/>
          <a:p>
            <a:pPr>
              <a:defRPr/>
            </a:pPr>
            <a:r>
              <a:rPr lang="en-US" sz="3600" dirty="0">
                <a:solidFill>
                  <a:schemeClr val="bg2">
                    <a:lumMod val="50000"/>
                  </a:schemeClr>
                </a:solidFill>
              </a:rPr>
              <a:t>Relevance of Indian Ethos in Business Practices</a:t>
            </a:r>
            <a:br>
              <a:rPr lang="en-US" sz="36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ta-IN" sz="2800" dirty="0">
                <a:solidFill>
                  <a:schemeClr val="bg2">
                    <a:lumMod val="50000"/>
                  </a:schemeClr>
                </a:solidFill>
              </a:rPr>
              <a:t>வணிக நடைமுறைகளில் இந்திய பண்பாட்டின் தொடர்பு</a:t>
            </a:r>
            <a:endParaRPr lang="en-US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ext Box 13"/>
          <p:cNvSpPr txBox="1">
            <a:spLocks noChangeArrowheads="1"/>
          </p:cNvSpPr>
          <p:nvPr/>
        </p:nvSpPr>
        <p:spPr bwMode="auto">
          <a:xfrm>
            <a:off x="304800" y="4381160"/>
            <a:ext cx="4038600" cy="1181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3213" tIns="51607" rIns="103213" bIns="51607">
            <a:spAutoFit/>
          </a:bodyPr>
          <a:lstStyle/>
          <a:p>
            <a:pPr marL="290513" algn="ctr" defTabSz="1031875">
              <a:buSzPct val="120000"/>
              <a:defRPr/>
            </a:pPr>
            <a:r>
              <a:rPr lang="ta-IN" sz="1400" dirty="0"/>
              <a:t>முனைவர் த. ராம்குமார் </a:t>
            </a:r>
          </a:p>
          <a:p>
            <a:pPr marL="290513" algn="ctr" defTabSz="1031875">
              <a:buSzPct val="120000"/>
              <a:defRPr/>
            </a:pPr>
            <a:r>
              <a:rPr lang="ta-IN" sz="1400" dirty="0"/>
              <a:t>உதவி பேராசிரியர் </a:t>
            </a:r>
          </a:p>
          <a:p>
            <a:pPr marL="290513" algn="ctr" defTabSz="1031875">
              <a:buSzPct val="120000"/>
              <a:defRPr/>
            </a:pPr>
            <a:r>
              <a:rPr lang="ta-IN" sz="1400" dirty="0"/>
              <a:t>முதுகலை மற்றும் ஆராய்ச்சி துறை </a:t>
            </a:r>
          </a:p>
          <a:p>
            <a:pPr marL="290513" algn="ctr" defTabSz="1031875">
              <a:buSzPct val="120000"/>
              <a:defRPr/>
            </a:pPr>
            <a:r>
              <a:rPr lang="ta-IN" sz="1400" dirty="0"/>
              <a:t>அரசு கலைக் கல்லூரி </a:t>
            </a:r>
          </a:p>
          <a:p>
            <a:pPr marL="290513" algn="ctr" defTabSz="1031875">
              <a:buSzPct val="120000"/>
              <a:defRPr/>
            </a:pPr>
            <a:r>
              <a:rPr lang="ta-IN" sz="1400" dirty="0"/>
              <a:t>பரமக்குடி </a:t>
            </a:r>
            <a:endParaRPr lang="en-US" sz="1400" dirty="0"/>
          </a:p>
        </p:txBody>
      </p:sp>
      <p:sp>
        <p:nvSpPr>
          <p:cNvPr id="4" name="Text Box 13"/>
          <p:cNvSpPr txBox="1">
            <a:spLocks noChangeArrowheads="1"/>
          </p:cNvSpPr>
          <p:nvPr/>
        </p:nvSpPr>
        <p:spPr bwMode="auto">
          <a:xfrm>
            <a:off x="4419600" y="4419600"/>
            <a:ext cx="4267200" cy="1181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3213" tIns="51607" rIns="103213" bIns="51607">
            <a:spAutoFit/>
          </a:bodyPr>
          <a:lstStyle/>
          <a:p>
            <a:pPr marL="290513" algn="ctr" defTabSz="1031875">
              <a:buSzPct val="120000"/>
              <a:defRPr/>
            </a:pPr>
            <a:r>
              <a:rPr lang="en-US" sz="1400" dirty="0"/>
              <a:t>Dr,. D. Ramkumar</a:t>
            </a:r>
            <a:endParaRPr lang="ta-IN" sz="1400" dirty="0"/>
          </a:p>
          <a:p>
            <a:pPr marL="290513" algn="ctr" defTabSz="1031875">
              <a:buSzPct val="120000"/>
              <a:defRPr/>
            </a:pPr>
            <a:r>
              <a:rPr lang="en-US" sz="1400" dirty="0"/>
              <a:t>Assistant Professor</a:t>
            </a:r>
            <a:endParaRPr lang="ta-IN" sz="1400" dirty="0"/>
          </a:p>
          <a:p>
            <a:pPr marL="290513" algn="ctr" defTabSz="1031875">
              <a:buSzPct val="120000"/>
              <a:defRPr/>
            </a:pPr>
            <a:r>
              <a:rPr lang="en-US" sz="1400" dirty="0"/>
              <a:t>PG &amp; Research Department of Business Administration</a:t>
            </a:r>
            <a:endParaRPr lang="ta-IN" sz="1400" dirty="0"/>
          </a:p>
          <a:p>
            <a:pPr marL="290513" algn="ctr" defTabSz="1031875">
              <a:buSzPct val="120000"/>
              <a:defRPr/>
            </a:pPr>
            <a:r>
              <a:rPr lang="en-US" sz="1400" dirty="0"/>
              <a:t>Government Arts College</a:t>
            </a:r>
            <a:endParaRPr lang="ta-IN" sz="1400" dirty="0"/>
          </a:p>
          <a:p>
            <a:pPr marL="290513" algn="ctr" defTabSz="1031875">
              <a:buSzPct val="120000"/>
              <a:defRPr/>
            </a:pPr>
            <a:r>
              <a:rPr lang="en-US" sz="1400" dirty="0"/>
              <a:t>Paramakudi</a:t>
            </a:r>
          </a:p>
        </p:txBody>
      </p:sp>
      <p:sp>
        <p:nvSpPr>
          <p:cNvPr id="5" name="Rectangle 4"/>
          <p:cNvSpPr/>
          <p:nvPr/>
        </p:nvSpPr>
        <p:spPr>
          <a:xfrm>
            <a:off x="3387234" y="6091535"/>
            <a:ext cx="24801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/>
              <a:t>September 26,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dirty="0">
                <a:solidFill>
                  <a:schemeClr val="bg2">
                    <a:lumMod val="50000"/>
                  </a:schemeClr>
                </a:solidFill>
              </a:rPr>
              <a:t>Ethos : Merriam – Webster Dictionary </a:t>
            </a:r>
          </a:p>
        </p:txBody>
      </p:sp>
      <p:sp>
        <p:nvSpPr>
          <p:cNvPr id="13315" name="Content Placeholder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838200" y="1752600"/>
            <a:ext cx="3276600" cy="45720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 the distinguishing character, sentiment, moral nature, or guiding beliefs of a person, group, or institution</a:t>
            </a:r>
            <a:r>
              <a:rPr lang="en-US" dirty="0"/>
              <a:t> 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</a:rPr>
              <a:t>     </a:t>
            </a:r>
          </a:p>
        </p:txBody>
      </p:sp>
      <p:sp>
        <p:nvSpPr>
          <p:cNvPr id="4" name="Content Placeholder 2" descr="Rectangle: Click to edit Master text styles&#10;Second level&#10;Third level&#10;Fourth level&#10;Fifth level"/>
          <p:cNvSpPr txBox="1">
            <a:spLocks/>
          </p:cNvSpPr>
          <p:nvPr/>
        </p:nvSpPr>
        <p:spPr bwMode="auto">
          <a:xfrm>
            <a:off x="4572000" y="1828800"/>
            <a:ext cx="3276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r>
              <a:rPr lang="ta-IN" sz="2000" kern="0" dirty="0">
                <a:solidFill>
                  <a:schemeClr val="bg2">
                    <a:lumMod val="75000"/>
                  </a:schemeClr>
                </a:solidFill>
              </a:rPr>
              <a:t>ஒரு நபர், குழு அல்லது நிறுவனத்தின் பண்புகள்</a:t>
            </a:r>
            <a:r>
              <a:rPr lang="en-US" sz="2000" kern="0" dirty="0">
                <a:solidFill>
                  <a:schemeClr val="bg2">
                    <a:lumMod val="75000"/>
                  </a:schemeClr>
                </a:solidFill>
              </a:rPr>
              <a:t>,</a:t>
            </a:r>
            <a:r>
              <a:rPr lang="ta-IN" sz="2000" kern="0" dirty="0">
                <a:solidFill>
                  <a:schemeClr val="bg2">
                    <a:lumMod val="75000"/>
                  </a:schemeClr>
                </a:solidFill>
              </a:rPr>
              <a:t> உணர்வு, தார்மீக தன்மை அல்லது வழிகாட்டும் நம்பிக்கைகள்</a:t>
            </a:r>
            <a:endParaRPr lang="en-US" sz="2000" kern="0" dirty="0">
              <a:solidFill>
                <a:schemeClr val="bg2">
                  <a:lumMod val="75000"/>
                </a:schemeClr>
              </a:solidFill>
            </a:endParaRPr>
          </a:p>
          <a:p>
            <a:pPr marL="342900" lvl="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defRPr/>
            </a:pPr>
            <a:r>
              <a:rPr lang="en-US" sz="2000" kern="0" dirty="0">
                <a:solidFill>
                  <a:schemeClr val="bg2">
                    <a:lumMod val="75000"/>
                  </a:schemeClr>
                </a:solidFill>
              </a:rPr>
              <a:t>				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447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600" dirty="0">
                <a:solidFill>
                  <a:schemeClr val="bg2">
                    <a:lumMod val="50000"/>
                  </a:schemeClr>
                </a:solidFill>
              </a:rPr>
              <a:t>Difference between ethics and ethos</a:t>
            </a:r>
            <a:br>
              <a:rPr lang="en-US" sz="20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ta-IN" sz="2000" dirty="0">
                <a:solidFill>
                  <a:schemeClr val="bg2">
                    <a:lumMod val="50000"/>
                  </a:schemeClr>
                </a:solidFill>
              </a:rPr>
              <a:t>நெறிமுறைகளுக்கும் பண்பாட்டிற்கும்  இடையிலான வேறுபாடு</a:t>
            </a:r>
            <a:endParaRPr lang="en-US" sz="2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315" name="Content Placeholder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838200" y="1752600"/>
            <a:ext cx="3276600" cy="45720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ethics refer to a set of moral principles while </a:t>
            </a:r>
          </a:p>
          <a:p>
            <a:pPr>
              <a:defRPr/>
            </a:pP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ethos refers to the character or customs or a set of attitudes and values</a:t>
            </a:r>
            <a:endParaRPr lang="en-US" sz="24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Content Placeholder 2" descr="Rectangle: Click to edit Master text styles&#10;Second level&#10;Third level&#10;Fourth level&#10;Fifth level"/>
          <p:cNvSpPr txBox="1">
            <a:spLocks/>
          </p:cNvSpPr>
          <p:nvPr/>
        </p:nvSpPr>
        <p:spPr bwMode="auto">
          <a:xfrm>
            <a:off x="4572000" y="1828800"/>
            <a:ext cx="3276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r>
              <a:rPr lang="ta-IN" sz="2100" kern="0" dirty="0">
                <a:solidFill>
                  <a:schemeClr val="bg2">
                    <a:lumMod val="75000"/>
                  </a:schemeClr>
                </a:solidFill>
              </a:rPr>
              <a:t>நெறிமுறைகள் தார்மீகக் கொள்கைகளின் தொகுப்பைக் குறிக்கின்றன</a:t>
            </a:r>
            <a:endParaRPr lang="en-US" sz="2100" kern="0" dirty="0">
              <a:solidFill>
                <a:schemeClr val="bg2">
                  <a:lumMod val="75000"/>
                </a:schemeClr>
              </a:solidFill>
            </a:endParaRPr>
          </a:p>
          <a:p>
            <a:pPr marL="342900" lvl="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r>
              <a:rPr lang="ta-IN" sz="2100" kern="0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பண்பாடு என்பது பண்புகள் பழக்கவழக்கங்கள் அணுகுமுறைகள் மற்றும் மதிப்புகளின் தொகுப்பைக் குறிக்கின்றன</a:t>
            </a:r>
            <a:endParaRPr kumimoji="0" lang="en-US" sz="21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447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IN" sz="3600">
                <a:solidFill>
                  <a:schemeClr val="bg2">
                    <a:lumMod val="50000"/>
                  </a:schemeClr>
                </a:solidFill>
              </a:rPr>
              <a:t>Difference between ethics and ethos</a:t>
            </a:r>
            <a:br>
              <a:rPr lang="en-IN" sz="2000">
                <a:solidFill>
                  <a:schemeClr val="bg2">
                    <a:lumMod val="50000"/>
                  </a:schemeClr>
                </a:solidFill>
              </a:rPr>
            </a:br>
            <a:r>
              <a:rPr lang="en-IN" sz="2000">
                <a:solidFill>
                  <a:schemeClr val="bg2">
                    <a:lumMod val="50000"/>
                  </a:schemeClr>
                </a:solidFill>
              </a:rPr>
              <a:t>நெறிமுறைகளுக்கும் பண்பாட்டிற்கும்  இடையிலான வேறுபாடு</a:t>
            </a:r>
          </a:p>
        </p:txBody>
      </p:sp>
      <p:sp>
        <p:nvSpPr>
          <p:cNvPr id="13315" name="Content Placeholder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838200" y="1752600"/>
            <a:ext cx="3276600" cy="4572000"/>
          </a:xfrm>
        </p:spPr>
        <p:txBody>
          <a:bodyPr/>
          <a:lstStyle/>
          <a:p>
            <a:pPr>
              <a:defRPr/>
            </a:pPr>
            <a:r>
              <a:rPr lang="en-IN" dirty="0">
                <a:solidFill>
                  <a:schemeClr val="bg2">
                    <a:lumMod val="75000"/>
                  </a:schemeClr>
                </a:solidFill>
              </a:rPr>
              <a:t>ethics have universal outlook </a:t>
            </a:r>
          </a:p>
          <a:p>
            <a:pPr>
              <a:defRPr/>
            </a:pPr>
            <a:r>
              <a:rPr lang="en-IN" dirty="0">
                <a:solidFill>
                  <a:schemeClr val="bg2">
                    <a:lumMod val="75000"/>
                  </a:schemeClr>
                </a:solidFill>
              </a:rPr>
              <a:t>ethos are more customised since it shows the identity and beliefs that can be distinguished from others</a:t>
            </a:r>
            <a:endParaRPr lang="en-IN" sz="24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Content Placeholder 2" descr="Rectangle: Click to edit Master text styles&#10;Second level&#10;Third level&#10;Fourth level&#10;Fifth level"/>
          <p:cNvSpPr txBox="1">
            <a:spLocks/>
          </p:cNvSpPr>
          <p:nvPr/>
        </p:nvSpPr>
        <p:spPr bwMode="auto">
          <a:xfrm>
            <a:off x="4572000" y="1828800"/>
            <a:ext cx="3962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r>
              <a:rPr lang="ta-IN" sz="2100" kern="0" dirty="0">
                <a:solidFill>
                  <a:schemeClr val="bg2">
                    <a:lumMod val="75000"/>
                  </a:schemeClr>
                </a:solidFill>
              </a:rPr>
              <a:t>நெறிமுறைகள் உலகளாவிய கண்ணோட்டத்தைக் கொண்டுள்ளன</a:t>
            </a:r>
            <a:r>
              <a:rPr lang="en-US" sz="2100" kern="0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r>
              <a:rPr lang="ta-IN" sz="2100" kern="0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பண்பாடு தனிப்பயனாக்கப்பட்டது  மேலும் மற்றவர்களிடமிருந்து வேறுபடுத்தக்கூடிய அடையாளம் மற்றும் நம்பிக்கைகளைக் காட்டுகிறது</a:t>
            </a:r>
            <a:endParaRPr kumimoji="0" lang="en-IN" sz="2100" b="0" i="0" u="none" strike="noStrike" kern="0" cap="none" spc="0" normalizeH="0" baseline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381000"/>
            <a:ext cx="7772400" cy="1447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IN" sz="3600" dirty="0">
                <a:solidFill>
                  <a:schemeClr val="bg2">
                    <a:lumMod val="50000"/>
                  </a:schemeClr>
                </a:solidFill>
              </a:rPr>
              <a:t>Ways of studying ethos</a:t>
            </a:r>
            <a:br>
              <a:rPr lang="en-IN" sz="2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ta-IN" sz="2600" dirty="0">
                <a:solidFill>
                  <a:schemeClr val="bg2">
                    <a:lumMod val="50000"/>
                  </a:schemeClr>
                </a:solidFill>
              </a:rPr>
              <a:t>பண்பாட்டினை படிப்பதற்கான வழிகள்</a:t>
            </a:r>
            <a:endParaRPr lang="en-IN" sz="2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315" name="Content Placeholder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838200" y="1143000"/>
            <a:ext cx="3276600" cy="4572000"/>
          </a:xfrm>
        </p:spPr>
        <p:txBody>
          <a:bodyPr/>
          <a:lstStyle/>
          <a:p>
            <a:pPr>
              <a:defRPr/>
            </a:pPr>
            <a:r>
              <a:rPr lang="en-IN" dirty="0">
                <a:solidFill>
                  <a:schemeClr val="bg2">
                    <a:lumMod val="75000"/>
                  </a:schemeClr>
                </a:solidFill>
              </a:rPr>
              <a:t> analysing literary works</a:t>
            </a:r>
          </a:p>
          <a:p>
            <a:pPr>
              <a:defRPr/>
            </a:pPr>
            <a:r>
              <a:rPr lang="en-IN" dirty="0">
                <a:solidFill>
                  <a:schemeClr val="bg2">
                    <a:lumMod val="75000"/>
                  </a:schemeClr>
                </a:solidFill>
              </a:rPr>
              <a:t> analysing inscriptions, copper vault, stone carvings, Palm leaf manuscript etc  </a:t>
            </a:r>
            <a:endParaRPr lang="en-IN" sz="24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Content Placeholder 2" descr="Rectangle: Click to edit Master text styles&#10;Second level&#10;Third level&#10;Fourth level&#10;Fifth level"/>
          <p:cNvSpPr txBox="1">
            <a:spLocks/>
          </p:cNvSpPr>
          <p:nvPr/>
        </p:nvSpPr>
        <p:spPr bwMode="auto">
          <a:xfrm>
            <a:off x="4572000" y="1143000"/>
            <a:ext cx="3962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r>
              <a:rPr lang="en-US" sz="2100" kern="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ta-IN" sz="2100" kern="0" dirty="0">
                <a:solidFill>
                  <a:schemeClr val="bg2">
                    <a:lumMod val="75000"/>
                  </a:schemeClr>
                </a:solidFill>
              </a:rPr>
              <a:t>இலக்கிய படைப்புகளை பகுப்பாய்வு செய்தல்</a:t>
            </a:r>
            <a:endParaRPr lang="en-US" sz="2100" kern="0" dirty="0">
              <a:solidFill>
                <a:schemeClr val="bg2">
                  <a:lumMod val="75000"/>
                </a:schemeClr>
              </a:solidFill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r>
              <a:rPr lang="ta-IN" sz="2100" kern="0" dirty="0">
                <a:solidFill>
                  <a:schemeClr val="bg2">
                    <a:lumMod val="75000"/>
                  </a:schemeClr>
                </a:solidFill>
              </a:rPr>
              <a:t>கல்வெட்டுகள், செப்பு பெட்டகம், கல் சிற்பங்கள்</a:t>
            </a:r>
            <a:r>
              <a:rPr lang="en-US" sz="2100" kern="0" dirty="0">
                <a:solidFill>
                  <a:schemeClr val="bg2">
                    <a:lumMod val="75000"/>
                  </a:schemeClr>
                </a:solidFill>
              </a:rPr>
              <a:t>, </a:t>
            </a:r>
            <a:r>
              <a:rPr lang="ta-IN" sz="2100" kern="0" dirty="0">
                <a:solidFill>
                  <a:schemeClr val="bg2">
                    <a:lumMod val="75000"/>
                  </a:schemeClr>
                </a:solidFill>
              </a:rPr>
              <a:t>பனை ஓலை சுவடி போன்றவற்றை பகுப்பாய்வு செய்தல்</a:t>
            </a:r>
            <a:endParaRPr lang="en-US" sz="2100" kern="0" dirty="0">
              <a:solidFill>
                <a:schemeClr val="bg2">
                  <a:lumMod val="75000"/>
                </a:schemeClr>
              </a:solidFill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endParaRPr kumimoji="0" lang="en-IN" sz="2100" b="0" i="0" u="none" strike="noStrike" kern="0" cap="none" spc="0" normalizeH="0" baseline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414" name="AutoShape 6" descr="Image result for olai chuvad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7416" name="Picture 8" descr="Image result for olai chuvad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4267200"/>
            <a:ext cx="3810000" cy="2105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90600" y="1788794"/>
          <a:ext cx="7248545" cy="2478406"/>
        </p:xfrm>
        <a:graphic>
          <a:graphicData uri="http://schemas.openxmlformats.org/drawingml/2006/table">
            <a:tbl>
              <a:tblPr/>
              <a:tblGrid>
                <a:gridCol w="31350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34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49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b="1" i="0" u="none" strike="noStrike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j-lt"/>
                        </a:rPr>
                        <a:t>Our</a:t>
                      </a:r>
                      <a:r>
                        <a:rPr lang="en-US" sz="3600" b="1" i="0" u="none" strike="noStrike" baseline="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en-US" sz="3600" b="1" i="0" u="none" strike="noStrike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j-lt"/>
                        </a:rPr>
                        <a:t>Ethos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b="1" i="0" u="none" strike="noStrike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j-lt"/>
                        </a:rPr>
                        <a:t>Present business scenario</a:t>
                      </a:r>
                      <a:r>
                        <a:rPr lang="en-US" sz="3600" b="1" i="0" u="none" strike="noStrike" baseline="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j-lt"/>
                        </a:rPr>
                        <a:t> </a:t>
                      </a:r>
                      <a:endParaRPr lang="ta-IN" sz="3600" b="1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49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j-lt"/>
                        </a:rPr>
                        <a:t>Humility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Workplace arrogance</a:t>
                      </a:r>
                      <a:endParaRPr lang="ta-IN" sz="2800" b="1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6670">
                <a:tc>
                  <a:txBody>
                    <a:bodyPr/>
                    <a:lstStyle/>
                    <a:p>
                      <a:pPr algn="ctr" fontAlgn="b"/>
                      <a:r>
                        <a:rPr lang="ta-IN" sz="2800" b="1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பணிவு</a:t>
                      </a:r>
                      <a:endParaRPr lang="en-US" sz="2800" b="1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a-IN" sz="2800" b="1" i="0" u="none" strike="noStrike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j-lt"/>
                        </a:rPr>
                        <a:t>பணியிட ஆணவம்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447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IN" sz="3600" dirty="0">
                <a:solidFill>
                  <a:schemeClr val="bg2">
                    <a:lumMod val="50000"/>
                  </a:schemeClr>
                </a:solidFill>
              </a:rPr>
              <a:t>Humility </a:t>
            </a:r>
            <a:br>
              <a:rPr lang="en-IN" sz="36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ta-IN" sz="3600" dirty="0">
                <a:solidFill>
                  <a:schemeClr val="bg2">
                    <a:lumMod val="50000"/>
                  </a:schemeClr>
                </a:solidFill>
              </a:rPr>
              <a:t> பணிவு </a:t>
            </a:r>
            <a:endParaRPr lang="en-IN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315" name="Content Placeholder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838200" y="1752600"/>
            <a:ext cx="3276600" cy="4572000"/>
          </a:xfrm>
        </p:spPr>
        <p:txBody>
          <a:bodyPr/>
          <a:lstStyle/>
          <a:p>
            <a:pPr>
              <a:defRPr/>
            </a:pPr>
            <a:r>
              <a:rPr lang="en-IN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2400" b="1" dirty="0">
                <a:solidFill>
                  <a:schemeClr val="bg2">
                    <a:lumMod val="75000"/>
                  </a:schemeClr>
                </a:solidFill>
              </a:rPr>
              <a:t>me, a servile cur</a:t>
            </a:r>
          </a:p>
          <a:p>
            <a:pPr algn="r">
              <a:buNone/>
              <a:defRPr/>
            </a:pPr>
            <a:r>
              <a:rPr lang="en-US" sz="2400" b="1" dirty="0">
                <a:solidFill>
                  <a:schemeClr val="bg2">
                    <a:lumMod val="75000"/>
                  </a:schemeClr>
                </a:solidFill>
              </a:rPr>
              <a:t> - </a:t>
            </a:r>
            <a:r>
              <a:rPr lang="en-US" sz="2400" b="1" dirty="0" err="1">
                <a:solidFill>
                  <a:schemeClr val="bg2">
                    <a:lumMod val="75000"/>
                  </a:schemeClr>
                </a:solidFill>
              </a:rPr>
              <a:t>Manickavasar</a:t>
            </a:r>
            <a:endParaRPr lang="en-US" sz="2400" b="1" dirty="0">
              <a:solidFill>
                <a:schemeClr val="bg2">
                  <a:lumMod val="75000"/>
                </a:schemeClr>
              </a:solidFill>
            </a:endParaRPr>
          </a:p>
          <a:p>
            <a:pPr>
              <a:buNone/>
              <a:defRPr/>
            </a:pPr>
            <a:r>
              <a:rPr lang="en-US" sz="2400" b="1" dirty="0">
                <a:solidFill>
                  <a:schemeClr val="bg2">
                    <a:lumMod val="75000"/>
                  </a:schemeClr>
                </a:solidFill>
              </a:rPr>
              <a:t>{Oh my lord! You are showering your choicest blessing on me a slave mongrel (dog of lowest breed)}</a:t>
            </a:r>
            <a:endParaRPr lang="en-IN" sz="24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Content Placeholder 2" descr="Rectangle: Click to edit Master text styles&#10;Second level&#10;Third level&#10;Fourth level&#10;Fifth level"/>
          <p:cNvSpPr txBox="1">
            <a:spLocks/>
          </p:cNvSpPr>
          <p:nvPr/>
        </p:nvSpPr>
        <p:spPr bwMode="auto">
          <a:xfrm>
            <a:off x="4572000" y="1828800"/>
            <a:ext cx="3962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r>
              <a:rPr lang="en-US" sz="2100" kern="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ta-IN" sz="2100" kern="0" dirty="0">
                <a:solidFill>
                  <a:schemeClr val="bg2">
                    <a:lumMod val="75000"/>
                  </a:schemeClr>
                </a:solidFill>
              </a:rPr>
              <a:t>நாயிற் கடையாய் கிடந்த அடியேற்கு </a:t>
            </a:r>
            <a:endParaRPr lang="en-US" sz="2100" kern="0" dirty="0">
              <a:solidFill>
                <a:schemeClr val="bg2">
                  <a:lumMod val="75000"/>
                </a:schemeClr>
              </a:solidFill>
            </a:endParaRPr>
          </a:p>
          <a:p>
            <a:pPr marL="342900" indent="-342900" algn="r" eaLnBrk="0" hangingPunct="0">
              <a:spcBef>
                <a:spcPct val="20000"/>
              </a:spcBef>
              <a:buClr>
                <a:schemeClr val="hlink"/>
              </a:buClr>
              <a:buSzPct val="110000"/>
              <a:buFontTx/>
              <a:buChar char="-"/>
              <a:defRPr/>
            </a:pPr>
            <a:r>
              <a:rPr lang="ta-IN" sz="2100" kern="0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மாணிக்கவாசகர்</a:t>
            </a:r>
            <a:endParaRPr lang="en-US" sz="2100" kern="0" dirty="0">
              <a:solidFill>
                <a:schemeClr val="bg2">
                  <a:lumMod val="75000"/>
                </a:schemeClr>
              </a:solidFill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FontTx/>
              <a:buChar char="-"/>
              <a:defRPr/>
            </a:pPr>
            <a:r>
              <a:rPr lang="en-US" sz="2100" kern="0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(</a:t>
            </a:r>
            <a:r>
              <a:rPr lang="ta-IN" sz="2100" kern="0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நாயினும் கேவலமான நிலையில் கிடந்த அடியேனுக்குப்</a:t>
            </a:r>
            <a:r>
              <a:rPr lang="en-US" sz="2100" kern="0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 </a:t>
            </a:r>
            <a:r>
              <a:rPr lang="ta-IN" sz="2100" kern="0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பெற்ற தாயினும் அதிகமான அன்பு உடையவனான தத்துவப் பொருளே!</a:t>
            </a:r>
            <a:r>
              <a:rPr lang="en-US" sz="2100" kern="0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)</a:t>
            </a:r>
            <a:endParaRPr lang="ta-IN" sz="2100" kern="0" dirty="0">
              <a:solidFill>
                <a:schemeClr val="bg2">
                  <a:lumMod val="75000"/>
                </a:schemeClr>
              </a:solidFill>
              <a:latin typeface="+mn-lt"/>
            </a:endParaRPr>
          </a:p>
          <a:p>
            <a:pPr marL="342900" indent="-342900" algn="r" eaLnBrk="0" hangingPunct="0">
              <a:spcBef>
                <a:spcPct val="20000"/>
              </a:spcBef>
              <a:buClr>
                <a:schemeClr val="hlink"/>
              </a:buClr>
              <a:buSzPct val="110000"/>
              <a:buFontTx/>
              <a:buChar char="-"/>
              <a:defRPr/>
            </a:pPr>
            <a:endParaRPr kumimoji="0" lang="en-IN" sz="2100" b="0" i="0" u="none" strike="noStrike" kern="0" cap="none" spc="0" normalizeH="0" baseline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solidFill>
                  <a:schemeClr val="bg2">
                    <a:lumMod val="75000"/>
                  </a:schemeClr>
                </a:solidFill>
              </a:rPr>
              <a:t>In today’s workplace</a:t>
            </a:r>
            <a:br>
              <a:rPr lang="en-IN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ta-IN" sz="3200" dirty="0">
                <a:solidFill>
                  <a:schemeClr val="bg2">
                    <a:lumMod val="75000"/>
                  </a:schemeClr>
                </a:solidFill>
              </a:rPr>
              <a:t>இன்றைய பணியிடத்தில்</a:t>
            </a:r>
            <a:endParaRPr lang="en-IN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4648200" cy="4419600"/>
          </a:xfrm>
        </p:spPr>
        <p:txBody>
          <a:bodyPr/>
          <a:lstStyle/>
          <a:p>
            <a:r>
              <a:rPr lang="en-IN" sz="28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IN" dirty="0">
                <a:solidFill>
                  <a:schemeClr val="bg2">
                    <a:lumMod val="75000"/>
                  </a:schemeClr>
                </a:solidFill>
              </a:rPr>
              <a:t>workplace arrogance is a very common attitude exhibited by employees and managers</a:t>
            </a:r>
          </a:p>
          <a:p>
            <a:r>
              <a:rPr lang="ta-IN" sz="2400" dirty="0">
                <a:solidFill>
                  <a:schemeClr val="bg2">
                    <a:lumMod val="75000"/>
                  </a:schemeClr>
                </a:solidFill>
              </a:rPr>
              <a:t>பணியிட ஆணவம் என்பது ஊழியர்கள் மற்றும் மேலாளர்களால் வெளிப்படுத்தப்படும் மிகவும் பொதுவான அணுகுமுறை</a:t>
            </a:r>
            <a:endParaRPr lang="en-IN" sz="24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026" name="Picture 2" descr="Image result for arrogance in today's workpla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676400"/>
            <a:ext cx="4286250" cy="4286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>
                <a:solidFill>
                  <a:schemeClr val="bg2">
                    <a:lumMod val="75000"/>
                  </a:schemeClr>
                </a:solidFill>
              </a:rPr>
            </a:br>
            <a:br>
              <a:rPr lang="en-US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en-US" sz="3600" dirty="0">
                <a:solidFill>
                  <a:schemeClr val="bg2">
                    <a:lumMod val="75000"/>
                  </a:schemeClr>
                </a:solidFill>
              </a:rPr>
              <a:t>Workplace arrogance </a:t>
            </a:r>
            <a:br>
              <a:rPr lang="en-US" sz="3600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ta-IN" sz="3600" dirty="0">
                <a:solidFill>
                  <a:schemeClr val="bg2">
                    <a:lumMod val="75000"/>
                  </a:schemeClr>
                </a:solidFill>
              </a:rPr>
              <a:t>பணியிட ஆணவம்</a:t>
            </a:r>
            <a:endParaRPr lang="en-IN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workplace arrogance can be defined as "a set of behaviors that communicates a person's exaggerated sense of superiority.“</a:t>
            </a:r>
          </a:p>
          <a:p>
            <a:r>
              <a:rPr lang="ta-IN" sz="2400" dirty="0">
                <a:solidFill>
                  <a:schemeClr val="bg2">
                    <a:lumMod val="75000"/>
                  </a:schemeClr>
                </a:solidFill>
              </a:rPr>
              <a:t>பணியிட ஆணவம் என்பது ஒரு நபர் தான் மற்றவரை விட மேன்மயானவன் என்பதை பறைசாற்ற மேற்கொள்ளும் மிகைப்படுத்தட்ட நடத்தை</a:t>
            </a:r>
            <a:endParaRPr lang="en-IN" sz="24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90600" y="1752599"/>
          <a:ext cx="7248545" cy="3564255"/>
        </p:xfrm>
        <a:graphic>
          <a:graphicData uri="http://schemas.openxmlformats.org/drawingml/2006/table">
            <a:tbl>
              <a:tblPr/>
              <a:tblGrid>
                <a:gridCol w="31350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34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49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j-lt"/>
                        </a:rPr>
                        <a:t>Our</a:t>
                      </a:r>
                      <a:r>
                        <a:rPr lang="en-US" sz="3200" b="1" i="0" u="none" strike="noStrike" baseline="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en-US" sz="3200" b="1" i="0" u="none" strike="noStrike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j-lt"/>
                        </a:rPr>
                        <a:t>Ethos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j-lt"/>
                        </a:rPr>
                        <a:t>Present business scenario</a:t>
                      </a:r>
                      <a:r>
                        <a:rPr lang="en-US" sz="3200" b="1" i="0" u="none" strike="noStrike" baseline="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j-lt"/>
                        </a:rPr>
                        <a:t> </a:t>
                      </a:r>
                      <a:endParaRPr lang="ta-IN" sz="3200" b="1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49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j-lt"/>
                        </a:rPr>
                        <a:t>Assignment of jobs based on merit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Favoritism and Nepotism</a:t>
                      </a:r>
                      <a:endParaRPr lang="ta-IN" sz="3200" b="1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6670">
                <a:tc>
                  <a:txBody>
                    <a:bodyPr/>
                    <a:lstStyle/>
                    <a:p>
                      <a:pPr algn="ctr" fontAlgn="b"/>
                      <a:r>
                        <a:rPr lang="ta-IN" sz="26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தெரிந்து</a:t>
                      </a:r>
                      <a:r>
                        <a:rPr lang="en-US" sz="26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ta-IN" sz="26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வினையாடல்</a:t>
                      </a:r>
                      <a:endParaRPr lang="en-US" sz="2600" b="1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a-IN" sz="2600" b="0" i="0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 தம்மவர் நலம் பேணல்  மற்றும் உறவினர் ஆதரவுக் கொள்கை </a:t>
                      </a:r>
                      <a:endParaRPr lang="ta-IN" sz="2600" b="1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066800" y="1447800"/>
          <a:ext cx="23876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ackager Shell Object" showAsIcon="1" r:id="rId2" imgW="2388240" imgH="685800" progId="">
                  <p:embed/>
                </p:oleObj>
              </mc:Choice>
              <mc:Fallback>
                <p:oleObj name="Packager Shell Object" showAsIcon="1" r:id="rId2" imgW="2388240" imgH="6858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447800"/>
                        <a:ext cx="23876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5308600" y="1447800"/>
          <a:ext cx="25400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ackager Shell Object" showAsIcon="1" r:id="rId4" imgW="2540520" imgH="685800" progId="">
                  <p:embed/>
                </p:oleObj>
              </mc:Choice>
              <mc:Fallback>
                <p:oleObj name="Packager Shell Object" showAsIcon="1" r:id="rId4" imgW="2540520" imgH="68580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8600" y="1447800"/>
                        <a:ext cx="25400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3543300" y="3276600"/>
          <a:ext cx="20574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Packager Shell Object" showAsIcon="1" r:id="rId6" imgW="2057760" imgH="685800" progId="Package">
                  <p:embed/>
                </p:oleObj>
              </mc:Choice>
              <mc:Fallback>
                <p:oleObj name="Packager Shell Object" showAsIcon="1" r:id="rId6" imgW="2057760" imgH="685800" progId="Package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3300" y="3276600"/>
                        <a:ext cx="20574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 sz="3600" dirty="0">
                <a:solidFill>
                  <a:schemeClr val="bg2">
                    <a:lumMod val="75000"/>
                  </a:schemeClr>
                </a:solidFill>
              </a:rPr>
              <a:t>தெரிந்துவினையாடல் / </a:t>
            </a:r>
            <a:r>
              <a:rPr lang="en-US" sz="3600" dirty="0">
                <a:solidFill>
                  <a:schemeClr val="bg2">
                    <a:lumMod val="75000"/>
                  </a:schemeClr>
                </a:solidFill>
              </a:rPr>
              <a:t>Assignment of jobs based on merit</a:t>
            </a:r>
            <a:endParaRPr lang="en-IN" sz="36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077200" cy="44196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ta-IN" sz="2000" dirty="0">
                <a:solidFill>
                  <a:schemeClr val="bg2">
                    <a:lumMod val="75000"/>
                  </a:schemeClr>
                </a:solidFill>
              </a:rPr>
              <a:t>இதனை இதனால் இவன்முடிக்கும் என்றாய்ந்து</a:t>
            </a:r>
            <a:br>
              <a:rPr lang="ta-IN" sz="2000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ta-IN" sz="2000" dirty="0">
                <a:solidFill>
                  <a:schemeClr val="bg2">
                    <a:lumMod val="75000"/>
                  </a:schemeClr>
                </a:solidFill>
              </a:rPr>
              <a:t>அதனை அவன்கண் விடல்.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</a:rPr>
              <a:t> (</a:t>
            </a:r>
            <a:r>
              <a:rPr lang="ta-IN" sz="2000" dirty="0">
                <a:solidFill>
                  <a:schemeClr val="bg2">
                    <a:lumMod val="75000"/>
                  </a:schemeClr>
                </a:solidFill>
              </a:rPr>
              <a:t>குறள் 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</a:rPr>
              <a:t>517)</a:t>
            </a:r>
          </a:p>
          <a:p>
            <a:pPr>
              <a:spcBef>
                <a:spcPts val="0"/>
              </a:spcBef>
              <a:buNone/>
            </a:pPr>
            <a:endParaRPr lang="ta-IN" sz="2000" dirty="0">
              <a:solidFill>
                <a:schemeClr val="bg2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en-US" sz="2000" dirty="0">
                <a:solidFill>
                  <a:schemeClr val="bg2">
                    <a:lumMod val="75000"/>
                  </a:schemeClr>
                </a:solidFill>
              </a:rPr>
              <a:t>(</a:t>
            </a:r>
            <a:r>
              <a:rPr lang="ta-IN" sz="2000" dirty="0">
                <a:solidFill>
                  <a:schemeClr val="bg2">
                    <a:lumMod val="75000"/>
                  </a:schemeClr>
                </a:solidFill>
              </a:rPr>
              <a:t>பொருள்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</a:rPr>
              <a:t>) </a:t>
            </a:r>
            <a:r>
              <a:rPr lang="ta-IN" sz="2000" dirty="0">
                <a:solidFill>
                  <a:schemeClr val="bg2">
                    <a:lumMod val="75000"/>
                  </a:schemeClr>
                </a:solidFill>
              </a:rPr>
              <a:t>இந்தச் செயலை, இன்ன காரணத்தால், இவன் செய்து முடிப்பான் என்று ஆராய்ந்து, அந்தச் செயலை அவனிடமே செய்யுமாறு விட்டு விடுதல் வேண்டும்</a:t>
            </a:r>
            <a:endParaRPr lang="en-US" sz="2000" dirty="0">
              <a:solidFill>
                <a:schemeClr val="bg2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US" sz="2000" dirty="0">
              <a:solidFill>
                <a:schemeClr val="bg2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Assured this man will do this task this way, </a:t>
            </a:r>
          </a:p>
          <a:p>
            <a:pPr>
              <a:spcBef>
                <a:spcPts val="0"/>
              </a:spcBef>
              <a:buNone/>
            </a:pP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     Leave it to him.</a:t>
            </a:r>
            <a:endParaRPr lang="en-US" sz="3600" dirty="0">
              <a:solidFill>
                <a:schemeClr val="bg2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buNone/>
            </a:pPr>
            <a:br>
              <a:rPr lang="en-US" dirty="0"/>
            </a:br>
            <a:br>
              <a:rPr lang="ta-IN" dirty="0"/>
            </a:br>
            <a:endParaRPr lang="en-IN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4478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en-IN" sz="2000" b="0" kern="1200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en-IN" sz="4000" b="0" kern="1200" dirty="0">
                <a:solidFill>
                  <a:schemeClr val="bg2">
                    <a:lumMod val="75000"/>
                  </a:schemeClr>
                </a:solidFill>
              </a:rPr>
              <a:t>Favouritism and Nepotism  </a:t>
            </a:r>
            <a:br>
              <a:rPr lang="en-IN" sz="4000" b="0" kern="1200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en-IN" sz="2700" b="0" kern="1200" dirty="0" err="1">
                <a:solidFill>
                  <a:schemeClr val="bg2">
                    <a:lumMod val="75000"/>
                  </a:schemeClr>
                </a:solidFill>
              </a:rPr>
              <a:t>தம்மவர்</a:t>
            </a:r>
            <a:r>
              <a:rPr lang="en-IN" sz="2700" b="0" kern="12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IN" sz="2700" b="0" kern="1200" dirty="0" err="1">
                <a:solidFill>
                  <a:schemeClr val="bg2">
                    <a:lumMod val="75000"/>
                  </a:schemeClr>
                </a:solidFill>
              </a:rPr>
              <a:t>நலம்</a:t>
            </a:r>
            <a:r>
              <a:rPr lang="en-IN" sz="2700" b="0" kern="12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IN" sz="2700" b="0" kern="1200" dirty="0" err="1">
                <a:solidFill>
                  <a:schemeClr val="bg2">
                    <a:lumMod val="75000"/>
                  </a:schemeClr>
                </a:solidFill>
              </a:rPr>
              <a:t>பேணல்</a:t>
            </a:r>
            <a:r>
              <a:rPr lang="en-IN" sz="2700" b="0" kern="1200" dirty="0">
                <a:solidFill>
                  <a:schemeClr val="bg2">
                    <a:lumMod val="75000"/>
                  </a:schemeClr>
                </a:solidFill>
              </a:rPr>
              <a:t>  </a:t>
            </a:r>
            <a:r>
              <a:rPr lang="en-IN" sz="2700" b="0" kern="1200" dirty="0" err="1">
                <a:solidFill>
                  <a:schemeClr val="bg2">
                    <a:lumMod val="75000"/>
                  </a:schemeClr>
                </a:solidFill>
              </a:rPr>
              <a:t>மற்றும்</a:t>
            </a:r>
            <a:r>
              <a:rPr lang="en-IN" sz="2700" b="0" kern="12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IN" sz="2700" b="0" kern="1200" dirty="0" err="1">
                <a:solidFill>
                  <a:schemeClr val="bg2">
                    <a:lumMod val="75000"/>
                  </a:schemeClr>
                </a:solidFill>
              </a:rPr>
              <a:t>உறவினர்</a:t>
            </a:r>
            <a:r>
              <a:rPr lang="en-IN" sz="2700" b="0" kern="12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IN" sz="2700" b="0" kern="1200" dirty="0" err="1">
                <a:solidFill>
                  <a:schemeClr val="bg2">
                    <a:lumMod val="75000"/>
                  </a:schemeClr>
                </a:solidFill>
              </a:rPr>
              <a:t>ஆதரவுக்</a:t>
            </a:r>
            <a:r>
              <a:rPr lang="en-IN" sz="2700" b="0" kern="12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IN" sz="2700" b="0" kern="1200" dirty="0" err="1">
                <a:solidFill>
                  <a:schemeClr val="bg2">
                    <a:lumMod val="75000"/>
                  </a:schemeClr>
                </a:solidFill>
              </a:rPr>
              <a:t>கொள்கை</a:t>
            </a:r>
            <a:r>
              <a:rPr lang="en-IN" sz="2700" b="0" kern="1200" dirty="0">
                <a:solidFill>
                  <a:schemeClr val="bg2">
                    <a:lumMod val="75000"/>
                  </a:schemeClr>
                </a:solidFill>
              </a:rPr>
              <a:t> </a:t>
            </a:r>
            <a:endParaRPr lang="en-IN" sz="2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3315" name="Content Placeholder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838200" y="1752600"/>
            <a:ext cx="3276600" cy="4572000"/>
          </a:xfrm>
        </p:spPr>
        <p:txBody>
          <a:bodyPr/>
          <a:lstStyle/>
          <a:p>
            <a:pPr>
              <a:defRPr/>
            </a:pPr>
            <a:r>
              <a:rPr lang="en-IN" sz="2400" dirty="0">
                <a:solidFill>
                  <a:schemeClr val="bg2">
                    <a:lumMod val="75000"/>
                  </a:schemeClr>
                </a:solidFill>
              </a:rPr>
              <a:t>One hundred percent of the elected members in the lower house of the Indian Parliament who are under the age of 40 are from families with a political background</a:t>
            </a:r>
          </a:p>
          <a:p>
            <a:pPr>
              <a:defRPr/>
            </a:pPr>
            <a:r>
              <a:rPr lang="en-IN" sz="2400" dirty="0">
                <a:solidFill>
                  <a:schemeClr val="bg2">
                    <a:lumMod val="75000"/>
                  </a:schemeClr>
                </a:solidFill>
              </a:rPr>
              <a:t>Source: New York times (2012)</a:t>
            </a:r>
          </a:p>
        </p:txBody>
      </p:sp>
      <p:sp>
        <p:nvSpPr>
          <p:cNvPr id="4" name="Content Placeholder 2" descr="Rectangle: Click to edit Master text styles&#10;Second level&#10;Third level&#10;Fourth level&#10;Fifth level"/>
          <p:cNvSpPr txBox="1">
            <a:spLocks/>
          </p:cNvSpPr>
          <p:nvPr/>
        </p:nvSpPr>
        <p:spPr bwMode="auto">
          <a:xfrm>
            <a:off x="4572000" y="1828800"/>
            <a:ext cx="3962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r>
              <a:rPr lang="en-US" sz="2100" b="1" kern="0" dirty="0">
                <a:solidFill>
                  <a:schemeClr val="bg2">
                    <a:lumMod val="75000"/>
                  </a:schemeClr>
                </a:solidFill>
              </a:rPr>
              <a:t>40</a:t>
            </a:r>
            <a:r>
              <a:rPr lang="ta-IN" sz="2100" kern="0" dirty="0">
                <a:solidFill>
                  <a:schemeClr val="bg2">
                    <a:lumMod val="75000"/>
                  </a:schemeClr>
                </a:solidFill>
              </a:rPr>
              <a:t> வயதிற்கு உட்பட்ட இந்திய நாடாளுமன்றத்தின் கீழ் சபையில் தேர்ந்தெடுக்கப்பட்ட உறுப்பினர்களில் நூறு சதவீதம் பேர் அரசியல் பின்னணி கொண்ட குடும்பங்களைச் சேர்ந்தவர்கள்</a:t>
            </a:r>
            <a:r>
              <a:rPr lang="en-IN" sz="2100" kern="0" dirty="0">
                <a:solidFill>
                  <a:schemeClr val="bg2">
                    <a:lumMod val="75000"/>
                  </a:schemeClr>
                </a:solidFill>
              </a:rPr>
              <a:t> </a:t>
            </a:r>
            <a:endParaRPr kumimoji="0" lang="en-IN" sz="2100" b="0" i="0" u="none" strike="noStrike" kern="0" cap="none" spc="0" normalizeH="0" baseline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 descr="Image result for sons of bjp leaders in politic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304800"/>
            <a:ext cx="5867400" cy="58004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mages.newindianexpress.com/uploads/user/ckeditor_images/article/2018/2/25/FAMILY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8692" y="1914144"/>
            <a:ext cx="8338108" cy="1819656"/>
          </a:xfrm>
          <a:prstGeom prst="rect">
            <a:avLst/>
          </a:prstGeom>
          <a:noFill/>
        </p:spPr>
      </p:pic>
      <p:pic>
        <p:nvPicPr>
          <p:cNvPr id="4100" name="Picture 4" descr="http://images.newindianexpress.com/uploads/user/ckeditor_images/article/2018/2/25/FAMILY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810000"/>
            <a:ext cx="7918451" cy="164592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685800" y="609600"/>
            <a:ext cx="73152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Dynasty rule’ in tinsel world</a:t>
            </a:r>
            <a:endParaRPr lang="en-US" dirty="0"/>
          </a:p>
          <a:p>
            <a:pPr algn="ctr"/>
            <a:r>
              <a:rPr lang="ta-IN" dirty="0"/>
              <a:t>ஜிகினா உலகில் வம்ச ஆட்சி</a:t>
            </a:r>
            <a:endParaRPr lang="en-IN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IN" b="0" kern="1200" dirty="0">
                <a:solidFill>
                  <a:schemeClr val="bg2">
                    <a:lumMod val="75000"/>
                  </a:schemeClr>
                </a:solidFill>
              </a:rPr>
              <a:t>Favouritism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5400"/>
            <a:ext cx="2971800" cy="5334000"/>
          </a:xfrm>
        </p:spPr>
        <p:txBody>
          <a:bodyPr/>
          <a:lstStyle/>
          <a:p>
            <a:r>
              <a:rPr lang="en-IN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Sunil </a:t>
            </a:r>
            <a:r>
              <a:rPr lang="en-US" b="1" dirty="0" err="1">
                <a:solidFill>
                  <a:schemeClr val="bg2">
                    <a:lumMod val="75000"/>
                  </a:schemeClr>
                </a:solidFill>
              </a:rPr>
              <a:t>Gavaskar</a:t>
            </a:r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 accuses Team India of '</a:t>
            </a:r>
            <a:r>
              <a:rPr lang="en-US" b="1" dirty="0" err="1">
                <a:solidFill>
                  <a:schemeClr val="bg2">
                    <a:lumMod val="75000"/>
                  </a:schemeClr>
                </a:solidFill>
              </a:rPr>
              <a:t>favouritism</a:t>
            </a:r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’ – Not giving chance to players on bench in the dead rubber</a:t>
            </a:r>
          </a:p>
          <a:p>
            <a:endParaRPr lang="en-IN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800600" y="1219200"/>
            <a:ext cx="35052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Blip>
                <a:blip r:embed="rId2"/>
              </a:buBlip>
            </a:pPr>
            <a:r>
              <a:rPr lang="ta-IN" sz="2200" kern="0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டீம் இந்தியாவில் தம்மவர் நலம் பேணல் போக்கு</a:t>
            </a:r>
            <a:r>
              <a:rPr lang="en-US" sz="2200" kern="0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 -</a:t>
            </a:r>
            <a:r>
              <a:rPr lang="ta-IN" sz="2200" kern="0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 பலகையில் இருக்கும் வீரர்களுக்கு முடிவு முக்கியம் இல்லாதா போட்டிகளிலும் வாய்ப்பு கொடுக்கவில்லை என்று சுனில் கவாஸ்கர் குற்றம் சாட்டினார்</a:t>
            </a:r>
            <a:endParaRPr kumimoji="0" lang="en-IN" sz="2200" b="0" i="0" u="none" strike="noStrike" kern="0" cap="none" spc="0" normalizeH="0" baseline="0" noProof="0" dirty="0">
              <a:ln>
                <a:noFill/>
              </a:ln>
              <a:solidFill>
                <a:srgbClr val="06070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76200"/>
            <a:ext cx="7772400" cy="1143000"/>
          </a:xfrm>
        </p:spPr>
        <p:txBody>
          <a:bodyPr/>
          <a:lstStyle/>
          <a:p>
            <a:r>
              <a:rPr lang="en-IN" b="0" kern="1200" dirty="0">
                <a:solidFill>
                  <a:schemeClr val="bg2">
                    <a:lumMod val="75000"/>
                  </a:schemeClr>
                </a:solidFill>
              </a:rPr>
              <a:t>Favouritism</a:t>
            </a:r>
            <a:endParaRPr lang="en-IN" dirty="0"/>
          </a:p>
        </p:txBody>
      </p:sp>
      <p:sp>
        <p:nvSpPr>
          <p:cNvPr id="6146" name="AutoShape 2" descr="Image result for favouritism in employee selection and promotion in In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148" name="AutoShape 4" descr="Image result for favouritism in employee selection and promotion in In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6150" name="Picture 6" descr="Related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2025" y="1162050"/>
            <a:ext cx="2085975" cy="2190750"/>
          </a:xfrm>
          <a:prstGeom prst="rect">
            <a:avLst/>
          </a:prstGeom>
          <a:noFill/>
        </p:spPr>
      </p:pic>
      <p:sp>
        <p:nvSpPr>
          <p:cNvPr id="6152" name="AutoShape 8" descr="Image result for favoritism in the workplace mem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6154" name="Picture 10" descr="Image result for favoritism in the workplace mem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962400"/>
            <a:ext cx="3657599" cy="2057400"/>
          </a:xfrm>
          <a:prstGeom prst="rect">
            <a:avLst/>
          </a:prstGeom>
          <a:noFill/>
        </p:spPr>
      </p:pic>
      <p:pic>
        <p:nvPicPr>
          <p:cNvPr id="6156" name="Picture 12" descr="Image result for yes men jok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1343253"/>
            <a:ext cx="4038600" cy="2923947"/>
          </a:xfrm>
          <a:prstGeom prst="rect">
            <a:avLst/>
          </a:prstGeom>
          <a:noFill/>
        </p:spPr>
      </p:pic>
      <p:sp>
        <p:nvSpPr>
          <p:cNvPr id="6158" name="AutoShape 14" descr="Image result for yes men jok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90600" y="1676400"/>
          <a:ext cx="7248545" cy="2832735"/>
        </p:xfrm>
        <a:graphic>
          <a:graphicData uri="http://schemas.openxmlformats.org/drawingml/2006/table">
            <a:tbl>
              <a:tblPr/>
              <a:tblGrid>
                <a:gridCol w="31350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34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49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b="1" i="0" u="none" strike="noStrike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j-lt"/>
                        </a:rPr>
                        <a:t>Our</a:t>
                      </a:r>
                      <a:r>
                        <a:rPr lang="en-US" sz="3600" b="1" i="0" u="none" strike="noStrike" baseline="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en-US" sz="3600" b="1" i="0" u="none" strike="noStrike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j-lt"/>
                        </a:rPr>
                        <a:t>Ethos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b="1" i="0" u="none" strike="noStrike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j-lt"/>
                        </a:rPr>
                        <a:t>Present business scenario</a:t>
                      </a:r>
                      <a:r>
                        <a:rPr lang="en-US" sz="3600" b="1" i="0" u="none" strike="noStrike" baseline="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j-lt"/>
                        </a:rPr>
                        <a:t> </a:t>
                      </a:r>
                      <a:endParaRPr lang="ta-IN" sz="3600" b="1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49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j-lt"/>
                        </a:rPr>
                        <a:t>Maintaining</a:t>
                      </a:r>
                      <a:r>
                        <a:rPr lang="en-US" sz="2800" b="1" i="0" u="none" strike="noStrike" baseline="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j-lt"/>
                        </a:rPr>
                        <a:t> good relationship</a:t>
                      </a:r>
                      <a:r>
                        <a:rPr lang="en-US" sz="2800" b="1" i="0" u="none" strike="noStrike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j-lt"/>
                        </a:rPr>
                        <a:t>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b="1" i="0" u="none" strike="noStrike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j-lt"/>
                        </a:rPr>
                        <a:t>workplace conflict</a:t>
                      </a:r>
                      <a:endParaRPr lang="ta-IN" sz="3600" b="1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6670">
                <a:tc>
                  <a:txBody>
                    <a:bodyPr/>
                    <a:lstStyle/>
                    <a:p>
                      <a:pPr algn="ctr" fontAlgn="b"/>
                      <a:r>
                        <a:rPr lang="ta-IN" sz="2800" b="1" i="0" u="none" strike="noStrike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j-lt"/>
                        </a:rPr>
                        <a:t>நல்லுறவு பேணுதல்</a:t>
                      </a:r>
                      <a:endParaRPr lang="en-US" sz="2800" b="1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a-IN" sz="2800" b="1" i="0" u="none" strike="noStrike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j-lt"/>
                        </a:rPr>
                        <a:t>பணியிட </a:t>
                      </a:r>
                      <a:endParaRPr lang="en-US" sz="2800" b="1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latin typeface="+mj-lt"/>
                      </a:endParaRPr>
                    </a:p>
                    <a:p>
                      <a:pPr algn="ctr" fontAlgn="b"/>
                      <a:r>
                        <a:rPr lang="ta-IN" sz="2800" b="1" i="0" u="none" strike="noStrike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j-lt"/>
                        </a:rPr>
                        <a:t>மோதல்</a:t>
                      </a:r>
                      <a:endParaRPr lang="ta-IN" sz="3600" b="1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bg2">
                    <a:lumMod val="75000"/>
                  </a:schemeClr>
                </a:solidFill>
              </a:rPr>
              <a:t>Maintaining good relationship </a:t>
            </a:r>
            <a:br>
              <a:rPr lang="en-IN" sz="4000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ta-IN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ta-IN" sz="2800" dirty="0">
                <a:solidFill>
                  <a:schemeClr val="bg2">
                    <a:lumMod val="75000"/>
                  </a:schemeClr>
                </a:solidFill>
              </a:rPr>
              <a:t>நல்லுறவு பேணுதல்</a:t>
            </a:r>
            <a:endParaRPr lang="en-IN" sz="4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a-IN" sz="2400" b="1" dirty="0">
                <a:solidFill>
                  <a:schemeClr val="bg2">
                    <a:lumMod val="75000"/>
                  </a:schemeClr>
                </a:solidFill>
              </a:rPr>
              <a:t>ஊருடன் பகைக்கின் வேருடன் கெடும்</a:t>
            </a:r>
            <a:endParaRPr lang="en-US" sz="2400" b="1" dirty="0">
              <a:solidFill>
                <a:schemeClr val="bg2">
                  <a:lumMod val="75000"/>
                </a:schemeClr>
              </a:solidFill>
            </a:endParaRPr>
          </a:p>
          <a:p>
            <a:pPr algn="r">
              <a:buNone/>
            </a:pPr>
            <a:r>
              <a:rPr lang="en-US" sz="2400" b="1" dirty="0">
                <a:solidFill>
                  <a:schemeClr val="bg2">
                    <a:lumMod val="75000"/>
                  </a:schemeClr>
                </a:solidFill>
              </a:rPr>
              <a:t> - </a:t>
            </a:r>
            <a:r>
              <a:rPr lang="ta-IN" sz="2400" b="1" dirty="0">
                <a:solidFill>
                  <a:schemeClr val="bg2">
                    <a:lumMod val="75000"/>
                  </a:schemeClr>
                </a:solidFill>
              </a:rPr>
              <a:t>ஔவையார்</a:t>
            </a:r>
            <a:r>
              <a:rPr lang="en-US" sz="2400" b="1" dirty="0">
                <a:solidFill>
                  <a:schemeClr val="bg2">
                    <a:lumMod val="75000"/>
                  </a:schemeClr>
                </a:solidFill>
              </a:rPr>
              <a:t> (</a:t>
            </a:r>
            <a:r>
              <a:rPr lang="ta-IN" sz="2400" b="1" dirty="0">
                <a:solidFill>
                  <a:schemeClr val="bg2">
                    <a:lumMod val="75000"/>
                  </a:schemeClr>
                </a:solidFill>
              </a:rPr>
              <a:t>கொன்றை வேந்தன்</a:t>
            </a:r>
            <a:r>
              <a:rPr lang="en-US" sz="2400" b="1" dirty="0">
                <a:solidFill>
                  <a:schemeClr val="bg2">
                    <a:lumMod val="75000"/>
                  </a:schemeClr>
                </a:solidFill>
              </a:rPr>
              <a:t>)</a:t>
            </a:r>
          </a:p>
          <a:p>
            <a:r>
              <a:rPr lang="en-US" sz="2400" b="1" dirty="0">
                <a:solidFill>
                  <a:schemeClr val="bg2">
                    <a:lumMod val="75000"/>
                  </a:schemeClr>
                </a:solidFill>
              </a:rPr>
              <a:t>Animosity towards the community uproots will destroy one</a:t>
            </a:r>
          </a:p>
          <a:p>
            <a:r>
              <a:rPr lang="ta-IN" sz="2400" b="1" dirty="0">
                <a:solidFill>
                  <a:schemeClr val="bg2">
                    <a:lumMod val="75000"/>
                  </a:schemeClr>
                </a:solidFill>
              </a:rPr>
              <a:t>ஙப் போல் வளை</a:t>
            </a:r>
            <a:endParaRPr lang="en-US" sz="2400" b="1" dirty="0">
              <a:solidFill>
                <a:schemeClr val="bg2">
                  <a:lumMod val="75000"/>
                </a:schemeClr>
              </a:solidFill>
            </a:endParaRPr>
          </a:p>
          <a:p>
            <a:pPr algn="r">
              <a:buNone/>
            </a:pPr>
            <a:r>
              <a:rPr lang="en-US" sz="2400" b="1" dirty="0">
                <a:solidFill>
                  <a:schemeClr val="bg2">
                    <a:lumMod val="75000"/>
                  </a:schemeClr>
                </a:solidFill>
              </a:rPr>
              <a:t>- </a:t>
            </a:r>
            <a:r>
              <a:rPr lang="ta-IN" sz="2400" b="1" dirty="0">
                <a:solidFill>
                  <a:schemeClr val="bg2">
                    <a:lumMod val="75000"/>
                  </a:schemeClr>
                </a:solidFill>
              </a:rPr>
              <a:t>ஔவையார்</a:t>
            </a:r>
            <a:r>
              <a:rPr lang="en-US" sz="2400" b="1" dirty="0">
                <a:solidFill>
                  <a:schemeClr val="bg2">
                    <a:lumMod val="75000"/>
                  </a:schemeClr>
                </a:solidFill>
              </a:rPr>
              <a:t> (</a:t>
            </a:r>
            <a:r>
              <a:rPr lang="ta-IN" sz="2400" b="1" dirty="0">
                <a:solidFill>
                  <a:schemeClr val="bg2">
                    <a:lumMod val="75000"/>
                  </a:schemeClr>
                </a:solidFill>
              </a:rPr>
              <a:t>ஆத்திச்சூடி</a:t>
            </a:r>
            <a:r>
              <a:rPr lang="en-US" sz="2400" b="1" dirty="0">
                <a:solidFill>
                  <a:schemeClr val="bg2">
                    <a:lumMod val="75000"/>
                  </a:schemeClr>
                </a:solidFill>
              </a:rPr>
              <a:t>)</a:t>
            </a:r>
          </a:p>
          <a:p>
            <a:r>
              <a:rPr lang="en-US" sz="2400" b="1" dirty="0">
                <a:solidFill>
                  <a:schemeClr val="bg2">
                    <a:lumMod val="75000"/>
                  </a:schemeClr>
                </a:solidFill>
              </a:rPr>
              <a:t>Preserve the bonds</a:t>
            </a:r>
          </a:p>
          <a:p>
            <a:r>
              <a:rPr lang="ta-IN" sz="2400" b="1" dirty="0">
                <a:solidFill>
                  <a:schemeClr val="bg2">
                    <a:lumMod val="75000"/>
                  </a:schemeClr>
                </a:solidFill>
              </a:rPr>
              <a:t>கடிவது மற</a:t>
            </a:r>
            <a:endParaRPr lang="en-US" sz="2400" b="1" dirty="0">
              <a:solidFill>
                <a:schemeClr val="bg2">
                  <a:lumMod val="75000"/>
                </a:schemeClr>
              </a:solidFill>
            </a:endParaRPr>
          </a:p>
          <a:p>
            <a:pPr algn="r">
              <a:buNone/>
            </a:pPr>
            <a:r>
              <a:rPr lang="en-US" sz="2400" b="1" dirty="0">
                <a:solidFill>
                  <a:schemeClr val="bg2">
                    <a:lumMod val="75000"/>
                  </a:schemeClr>
                </a:solidFill>
              </a:rPr>
              <a:t>	- </a:t>
            </a:r>
            <a:r>
              <a:rPr lang="ta-IN" sz="2400" b="1" dirty="0">
                <a:solidFill>
                  <a:schemeClr val="bg2">
                    <a:lumMod val="75000"/>
                  </a:schemeClr>
                </a:solidFill>
              </a:rPr>
              <a:t>ஔவையார்</a:t>
            </a:r>
            <a:r>
              <a:rPr lang="en-US" sz="2400" b="1" dirty="0">
                <a:solidFill>
                  <a:schemeClr val="bg2">
                    <a:lumMod val="75000"/>
                  </a:schemeClr>
                </a:solidFill>
              </a:rPr>
              <a:t> (</a:t>
            </a:r>
            <a:r>
              <a:rPr lang="ta-IN" sz="2400" b="1" dirty="0">
                <a:solidFill>
                  <a:schemeClr val="bg2">
                    <a:lumMod val="75000"/>
                  </a:schemeClr>
                </a:solidFill>
              </a:rPr>
              <a:t>ஆத்திச்சூடி</a:t>
            </a:r>
            <a:r>
              <a:rPr lang="en-US" sz="2400" b="1" dirty="0">
                <a:solidFill>
                  <a:schemeClr val="bg2">
                    <a:lumMod val="75000"/>
                  </a:schemeClr>
                </a:solidFill>
              </a:rPr>
              <a:t>)</a:t>
            </a:r>
          </a:p>
          <a:p>
            <a:r>
              <a:rPr lang="en-US" sz="2400" b="1" dirty="0">
                <a:solidFill>
                  <a:schemeClr val="bg2">
                    <a:lumMod val="75000"/>
                  </a:schemeClr>
                </a:solidFill>
              </a:rPr>
              <a:t>Never hurt people with strong words</a:t>
            </a:r>
          </a:p>
          <a:p>
            <a:pPr lvl="4">
              <a:buNone/>
            </a:pPr>
            <a:endParaRPr lang="en-US" sz="1600" b="1" dirty="0">
              <a:solidFill>
                <a:schemeClr val="bg2">
                  <a:lumMod val="75000"/>
                </a:schemeClr>
              </a:solidFill>
            </a:endParaRPr>
          </a:p>
          <a:p>
            <a:pPr lvl="4"/>
            <a:endParaRPr lang="en-US" sz="1600" b="1" dirty="0">
              <a:solidFill>
                <a:schemeClr val="bg2">
                  <a:lumMod val="75000"/>
                </a:schemeClr>
              </a:solidFill>
            </a:endParaRPr>
          </a:p>
          <a:p>
            <a:pPr lvl="4"/>
            <a:endParaRPr lang="en-US" sz="1600" b="1" dirty="0">
              <a:solidFill>
                <a:schemeClr val="bg2">
                  <a:lumMod val="75000"/>
                </a:schemeClr>
              </a:solidFill>
            </a:endParaRPr>
          </a:p>
          <a:p>
            <a:pPr lvl="4"/>
            <a:endParaRPr lang="en-IN" sz="16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3600" dirty="0">
                <a:solidFill>
                  <a:schemeClr val="bg2">
                    <a:lumMod val="50000"/>
                  </a:schemeClr>
                </a:solidFill>
              </a:rPr>
              <a:t>Present scenario in India</a:t>
            </a:r>
            <a:br>
              <a:rPr lang="en-IN" sz="2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ta-IN" sz="2800" dirty="0">
                <a:solidFill>
                  <a:schemeClr val="bg2">
                    <a:lumMod val="50000"/>
                  </a:schemeClr>
                </a:solidFill>
              </a:rPr>
              <a:t>இந்தியாவில் தற்போதைய காட்சி</a:t>
            </a:r>
            <a:endParaRPr lang="en-IN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5000"/>
            <a:ext cx="3429000" cy="4114800"/>
          </a:xfrm>
        </p:spPr>
        <p:txBody>
          <a:bodyPr/>
          <a:lstStyle/>
          <a:p>
            <a:r>
              <a:rPr lang="en-IN" sz="3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3000" dirty="0">
                <a:solidFill>
                  <a:schemeClr val="bg2">
                    <a:lumMod val="50000"/>
                  </a:schemeClr>
                </a:solidFill>
              </a:rPr>
              <a:t>A recent survey says that managers spend up to 40% of their  time dealing with interpersonal problems stemming from poor behaviour &amp; misunderstanding</a:t>
            </a:r>
            <a:endParaRPr lang="en-IN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724400" y="1981200"/>
            <a:ext cx="3429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Blip>
                <a:blip r:embed="rId2"/>
              </a:buBlip>
            </a:pPr>
            <a:r>
              <a:rPr lang="ta-IN" sz="2000" kern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சமீபத்திய மதிப்பாய்வின் படி, மேலாளர்கள் மோசமான நடத்தை மற்றும் தவறான புரிதல்களால் உருவாகும் தனிப்பட்டவர்களுக்கிடையேயான பிரச்சினைகளை கையாள்வதில் தங்களது 40% நேரத்தை  செலவிடுகிறார்கள் </a:t>
            </a:r>
            <a:b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6070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IN" sz="3200" b="0" i="0" u="none" strike="noStrike" kern="0" cap="none" spc="0" normalizeH="0" baseline="0" noProof="0" dirty="0">
              <a:ln>
                <a:noFill/>
              </a:ln>
              <a:solidFill>
                <a:srgbClr val="06070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000" dirty="0">
                <a:solidFill>
                  <a:schemeClr val="bg2">
                    <a:lumMod val="50000"/>
                  </a:schemeClr>
                </a:solidFill>
              </a:rPr>
              <a:t>In ancient times …</a:t>
            </a:r>
            <a:br>
              <a:rPr lang="en-IN" sz="40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ta-IN" sz="3200" dirty="0">
                <a:solidFill>
                  <a:schemeClr val="bg2">
                    <a:lumMod val="50000"/>
                  </a:schemeClr>
                </a:solidFill>
              </a:rPr>
              <a:t>பழைய காலங்களில்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</a:rPr>
              <a:t> …</a:t>
            </a:r>
            <a:endParaRPr lang="en-IN" sz="40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3010" name="Picture 2" descr="Image result for enathi nayanar not killing enem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676399"/>
            <a:ext cx="3657600" cy="2743201"/>
          </a:xfrm>
          <a:prstGeom prst="rect">
            <a:avLst/>
          </a:prstGeom>
          <a:noFill/>
        </p:spPr>
      </p:pic>
      <p:pic>
        <p:nvPicPr>
          <p:cNvPr id="43012" name="Picture 4" descr="Image result for famous stories of forgiveness in Indi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1828800"/>
            <a:ext cx="4058479" cy="21336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685800" y="4640759"/>
            <a:ext cx="3124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a-IN" sz="2000" dirty="0"/>
              <a:t>ஏனாதி நாயனார் </a:t>
            </a:r>
            <a:endParaRPr lang="en-US" dirty="0"/>
          </a:p>
          <a:p>
            <a:pPr algn="ctr"/>
            <a:r>
              <a:rPr lang="en-US" dirty="0" err="1"/>
              <a:t>Enathi</a:t>
            </a:r>
            <a:r>
              <a:rPr lang="en-US" dirty="0"/>
              <a:t> </a:t>
            </a:r>
            <a:r>
              <a:rPr lang="en-US" dirty="0" err="1"/>
              <a:t>Nayanar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4800600" y="4267200"/>
            <a:ext cx="31242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 Buddha</a:t>
            </a:r>
          </a:p>
          <a:p>
            <a:pPr algn="ctr"/>
            <a:r>
              <a:rPr lang="ta-IN" dirty="0"/>
              <a:t>புத்தர்</a:t>
            </a:r>
            <a:endParaRPr lang="en-IN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n-IN" sz="4000" dirty="0">
                <a:solidFill>
                  <a:schemeClr val="bg2">
                    <a:lumMod val="75000"/>
                  </a:schemeClr>
                </a:solidFill>
              </a:rPr>
              <a:t>Negative Behaviour </a:t>
            </a:r>
            <a:br>
              <a:rPr lang="en-IN" sz="4000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ta-IN" sz="2400" dirty="0">
                <a:solidFill>
                  <a:schemeClr val="bg2">
                    <a:lumMod val="75000"/>
                  </a:schemeClr>
                </a:solidFill>
              </a:rPr>
              <a:t>எதிர்மறை நடத்தை</a:t>
            </a:r>
            <a:endParaRPr lang="en-IN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304800" y="1600200"/>
            <a:ext cx="3886200" cy="4419600"/>
          </a:xfrm>
        </p:spPr>
        <p:txBody>
          <a:bodyPr>
            <a:normAutofit/>
          </a:bodyPr>
          <a:lstStyle/>
          <a:p>
            <a:pPr lvl="1" eaLnBrk="1" hangingPunct="1"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ea typeface="+mn-ea"/>
                <a:cs typeface="+mn-cs"/>
              </a:rPr>
              <a:t>Hiding other’s belongings </a:t>
            </a:r>
          </a:p>
          <a:p>
            <a:pPr lvl="1" eaLnBrk="1" hangingPunct="1"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ea typeface="+mn-ea"/>
                <a:cs typeface="+mn-cs"/>
              </a:rPr>
              <a:t>Damaging the belongings when someone is on leave</a:t>
            </a:r>
          </a:p>
          <a:p>
            <a:pPr lvl="1" eaLnBrk="1" hangingPunct="1"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ea typeface="+mn-ea"/>
                <a:cs typeface="+mn-cs"/>
              </a:rPr>
              <a:t>Insulting or yelling at someone (directly or indirectly)</a:t>
            </a:r>
          </a:p>
          <a:p>
            <a:pPr lvl="1" eaLnBrk="1" hangingPunct="1"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Negative behavior targeted at customers</a:t>
            </a:r>
            <a:endParaRPr lang="en-IN" sz="2400" dirty="0">
              <a:solidFill>
                <a:schemeClr val="bg2">
                  <a:lumMod val="50000"/>
                </a:schemeClr>
              </a:solidFill>
              <a:ea typeface="+mn-ea"/>
              <a:cs typeface="+mn-cs"/>
            </a:endParaRPr>
          </a:p>
          <a:p>
            <a:pPr algn="just">
              <a:defRPr/>
            </a:pPr>
            <a:endParaRPr lang="en-IN" sz="2400" dirty="0">
              <a:solidFill>
                <a:schemeClr val="bg2">
                  <a:lumMod val="50000"/>
                </a:schemeClr>
              </a:solidFill>
            </a:endParaRPr>
          </a:p>
          <a:p>
            <a:pPr algn="just">
              <a:defRPr/>
            </a:pPr>
            <a:endParaRPr lang="en-IN" sz="24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" name="Content Placeholder 2" descr="Rectangle: Click to edit Master text styles&#10;Second level&#10;Third level&#10;Fourth level&#10;Fifth level"/>
          <p:cNvSpPr txBox="1">
            <a:spLocks/>
          </p:cNvSpPr>
          <p:nvPr/>
        </p:nvSpPr>
        <p:spPr bwMode="auto">
          <a:xfrm>
            <a:off x="4495800" y="1600200"/>
            <a:ext cx="388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85000" lnSpcReduction="10000"/>
          </a:bodyPr>
          <a:lstStyle/>
          <a:p>
            <a:pPr marL="742950" lvl="1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itchFamily="2" charset="2"/>
              <a:buChar char="n"/>
              <a:defRPr/>
            </a:pPr>
            <a:r>
              <a:rPr lang="ta-IN" kern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பிறரது பொருட்களை ஒளித்து வைத்தல்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lvl="1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itchFamily="2" charset="2"/>
              <a:buChar char="n"/>
              <a:defRPr/>
            </a:pPr>
            <a:r>
              <a:rPr lang="ta-IN" kern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ஒருவர் விடுப்பில் இருக்கும்போது அவரது உடமைகளை சேதப்படுத்துதல் </a:t>
            </a:r>
            <a:endParaRPr lang="en-US" kern="0" dirty="0">
              <a:solidFill>
                <a:schemeClr val="bg2">
                  <a:lumMod val="50000"/>
                </a:schemeClr>
              </a:solidFill>
              <a:latin typeface="+mn-lt"/>
            </a:endParaRPr>
          </a:p>
          <a:p>
            <a:pPr marL="742950" lvl="1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itchFamily="2" charset="2"/>
              <a:buChar char="n"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lang="ta-IN" kern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ஒருவரை பார்த்து கத்தி கூச்சலிடுவது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lang="ta-IN" kern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நேரடியாகவோ அல்லது மறைமுகமாகவோ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742950" lvl="1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itchFamily="2" charset="2"/>
              <a:buChar char="n"/>
              <a:defRPr/>
            </a:pPr>
            <a:r>
              <a:rPr lang="ta-IN" kern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வாடிக்கையாளர்களை குறிவைத்து எதிர்மறையான நடத்தை</a:t>
            </a:r>
            <a:endParaRPr kumimoji="0" lang="en-IN" sz="24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tabLst/>
              <a:defRPr/>
            </a:pPr>
            <a:endParaRPr kumimoji="0" lang="en-IN" sz="24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3600" dirty="0">
                <a:solidFill>
                  <a:schemeClr val="bg2">
                    <a:lumMod val="50000"/>
                  </a:schemeClr>
                </a:solidFill>
                <a:latin typeface="Arial Narrow (headding)"/>
              </a:rPr>
              <a:t>Workplace conflict</a:t>
            </a:r>
            <a:br>
              <a:rPr lang="en-IN" sz="3600" dirty="0">
                <a:solidFill>
                  <a:schemeClr val="bg2">
                    <a:lumMod val="50000"/>
                  </a:schemeClr>
                </a:solidFill>
                <a:latin typeface="Arial Narrow (headding)"/>
              </a:rPr>
            </a:br>
            <a:r>
              <a:rPr lang="ta-IN" sz="3600" dirty="0">
                <a:solidFill>
                  <a:schemeClr val="bg2">
                    <a:lumMod val="50000"/>
                  </a:schemeClr>
                </a:solidFill>
                <a:latin typeface="Arial Narrow (headding)"/>
              </a:rPr>
              <a:t> பணியிட மோதல்</a:t>
            </a:r>
            <a:endParaRPr lang="en-IN" sz="3600" dirty="0">
              <a:solidFill>
                <a:schemeClr val="bg2">
                  <a:lumMod val="50000"/>
                </a:schemeClr>
              </a:solidFill>
              <a:latin typeface="Arial Narrow (headding)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0" y="1524000"/>
            <a:ext cx="3657600" cy="4114800"/>
          </a:xfrm>
        </p:spPr>
        <p:txBody>
          <a:bodyPr/>
          <a:lstStyle/>
          <a:p>
            <a:r>
              <a:rPr lang="ta-IN" sz="2000" dirty="0">
                <a:solidFill>
                  <a:schemeClr val="bg2">
                    <a:lumMod val="50000"/>
                  </a:schemeClr>
                </a:solidFill>
              </a:rPr>
              <a:t>2012 இல் மாருதி சுசுகியின் மானேசர் ஆலையில் தொழிலாளர் அமைதியின்மை</a:t>
            </a:r>
            <a:endParaRPr lang="en-US" sz="20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ta-IN" sz="2000" dirty="0">
                <a:solidFill>
                  <a:schemeClr val="bg2">
                    <a:lumMod val="50000"/>
                  </a:schemeClr>
                </a:solidFill>
              </a:rPr>
              <a:t>ஒரு மூத்த மனிதவள நிர்வாகி இறந்துவிட்டார் மற்றும் கிட்டத்தட்ட 100 அதிகாரிகள் காயமடைந்தனர்</a:t>
            </a:r>
            <a:endParaRPr lang="en-IN" sz="2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990600" y="1447800"/>
            <a:ext cx="3657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2"/>
              </a:buBlip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labour unrest at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Manesar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plant of Maruti Suzuki in 2012</a:t>
            </a:r>
          </a:p>
          <a:p>
            <a:pPr marL="342900" lvl="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Blip>
                <a:blip r:embed="rId2"/>
              </a:buBlip>
            </a:pPr>
            <a:r>
              <a:rPr lang="en-US" sz="2800" dirty="0"/>
              <a:t>a senior HR executive was dead and nearly 100 other officials injured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itchFamily="2" charset="2"/>
              <a:buBlip>
                <a:blip r:embed="rId2"/>
              </a:buBlip>
              <a:tabLst/>
              <a:defRPr/>
            </a:pPr>
            <a:endParaRPr kumimoji="0" lang="en-IN" sz="28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7890" name="Picture 2" descr="Image result for labour unrest at manesar plant of maruti suzuki in 20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4648200"/>
            <a:ext cx="3505200" cy="1971675"/>
          </a:xfrm>
          <a:prstGeom prst="rect">
            <a:avLst/>
          </a:prstGeom>
          <a:noFill/>
        </p:spPr>
      </p:pic>
      <p:pic>
        <p:nvPicPr>
          <p:cNvPr id="37892" name="Picture 4" descr="Image result for labour unrest at manesar plant of maruti suzuki in 20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5095874"/>
            <a:ext cx="2971800" cy="15335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90600" y="1676400"/>
          <a:ext cx="7248545" cy="2634701"/>
        </p:xfrm>
        <a:graphic>
          <a:graphicData uri="http://schemas.openxmlformats.org/drawingml/2006/table">
            <a:tbl>
              <a:tblPr/>
              <a:tblGrid>
                <a:gridCol w="31350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34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49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b="1" i="0" u="none" strike="noStrike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j-lt"/>
                        </a:rPr>
                        <a:t>Our</a:t>
                      </a:r>
                      <a:r>
                        <a:rPr lang="en-US" sz="3600" b="1" i="0" u="none" strike="noStrike" baseline="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en-US" sz="3600" b="1" i="0" u="none" strike="noStrike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j-lt"/>
                        </a:rPr>
                        <a:t>Ethos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b="1" i="0" u="none" strike="noStrike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j-lt"/>
                        </a:rPr>
                        <a:t>Present business scenario</a:t>
                      </a:r>
                      <a:r>
                        <a:rPr lang="en-US" sz="3600" b="1" i="0" u="none" strike="noStrike" baseline="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j-lt"/>
                        </a:rPr>
                        <a:t> </a:t>
                      </a:r>
                      <a:endParaRPr lang="ta-IN" sz="3600" b="1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49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j-lt"/>
                        </a:rPr>
                        <a:t>Harmonious relatives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b="1" i="0" u="none" strike="noStrike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j-lt"/>
                        </a:rPr>
                        <a:t>Family infighting</a:t>
                      </a:r>
                      <a:endParaRPr lang="ta-IN" sz="3600" b="1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6670">
                <a:tc>
                  <a:txBody>
                    <a:bodyPr/>
                    <a:lstStyle/>
                    <a:p>
                      <a:pPr algn="ctr" fontAlgn="b"/>
                      <a:r>
                        <a:rPr lang="ta-IN" sz="28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இணக்கமான உறவினர்கள்</a:t>
                      </a:r>
                      <a:endParaRPr lang="en-US" sz="2800" b="1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a-IN" sz="2800" b="1" i="0" u="none" strike="noStrike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j-lt"/>
                        </a:rPr>
                        <a:t>குடும்ப மோதல்கள்</a:t>
                      </a:r>
                      <a:endParaRPr lang="ta-IN" sz="3600" b="1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000" dirty="0">
                <a:solidFill>
                  <a:schemeClr val="bg2">
                    <a:lumMod val="75000"/>
                  </a:schemeClr>
                </a:solidFill>
              </a:rPr>
              <a:t>Harmonious relatives </a:t>
            </a:r>
            <a:r>
              <a:rPr lang="ta-IN" sz="3600" dirty="0">
                <a:solidFill>
                  <a:schemeClr val="bg2">
                    <a:lumMod val="75000"/>
                  </a:schemeClr>
                </a:solidFill>
              </a:rPr>
              <a:t>இணக்கமான உறவினர்கள்</a:t>
            </a:r>
            <a:endParaRPr lang="en-IN" sz="4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a-IN" sz="2800" b="1" dirty="0">
                <a:solidFill>
                  <a:schemeClr val="bg2">
                    <a:lumMod val="75000"/>
                  </a:schemeClr>
                </a:solidFill>
              </a:rPr>
              <a:t>சுற்றத்திற்கு அழகு சூழ இருத்தல்</a:t>
            </a:r>
            <a:endParaRPr lang="en-US" sz="2800" b="1" dirty="0">
              <a:solidFill>
                <a:schemeClr val="bg2">
                  <a:lumMod val="75000"/>
                </a:schemeClr>
              </a:solidFill>
            </a:endParaRPr>
          </a:p>
          <a:p>
            <a:pPr lvl="4"/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ta-IN" b="1" dirty="0">
                <a:solidFill>
                  <a:schemeClr val="bg2">
                    <a:lumMod val="75000"/>
                  </a:schemeClr>
                </a:solidFill>
              </a:rPr>
              <a:t>ஔவையார்</a:t>
            </a:r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 (</a:t>
            </a:r>
            <a:r>
              <a:rPr lang="ta-IN" b="1" dirty="0">
                <a:solidFill>
                  <a:schemeClr val="bg2">
                    <a:lumMod val="75000"/>
                  </a:schemeClr>
                </a:solidFill>
              </a:rPr>
              <a:t>கொன்றை வேந்தன்</a:t>
            </a:r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)</a:t>
            </a:r>
          </a:p>
          <a:p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Beauty of relatives is to be around, in times of need</a:t>
            </a:r>
          </a:p>
          <a:p>
            <a:pPr lvl="4">
              <a:buNone/>
            </a:pPr>
            <a:endParaRPr lang="en-US" b="1" dirty="0">
              <a:solidFill>
                <a:schemeClr val="bg2">
                  <a:lumMod val="75000"/>
                </a:schemeClr>
              </a:solidFill>
            </a:endParaRPr>
          </a:p>
          <a:p>
            <a:pPr lvl="4"/>
            <a:endParaRPr lang="en-US" b="1" dirty="0">
              <a:solidFill>
                <a:schemeClr val="bg2">
                  <a:lumMod val="75000"/>
                </a:schemeClr>
              </a:solidFill>
            </a:endParaRPr>
          </a:p>
          <a:p>
            <a:pPr lvl="4"/>
            <a:endParaRPr lang="en-IN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000" dirty="0">
                <a:solidFill>
                  <a:schemeClr val="bg2">
                    <a:lumMod val="75000"/>
                  </a:schemeClr>
                </a:solidFill>
              </a:rPr>
              <a:t>Harmonious relatives </a:t>
            </a:r>
            <a:r>
              <a:rPr lang="ta-IN" sz="3600" dirty="0">
                <a:solidFill>
                  <a:schemeClr val="bg2">
                    <a:lumMod val="75000"/>
                  </a:schemeClr>
                </a:solidFill>
              </a:rPr>
              <a:t>இணக்கமான உறவினர்கள்</a:t>
            </a:r>
            <a:endParaRPr lang="en-IN" sz="40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2" name="Picture 4" descr="Image result for Infight in indian busines famili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1" y="1676400"/>
            <a:ext cx="2971799" cy="1981199"/>
          </a:xfrm>
          <a:prstGeom prst="rect">
            <a:avLst/>
          </a:prstGeom>
          <a:noFill/>
        </p:spPr>
      </p:pic>
      <p:pic>
        <p:nvPicPr>
          <p:cNvPr id="2054" name="Picture 6" descr="Image result for ambani vs amban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1624013"/>
            <a:ext cx="3886199" cy="2185987"/>
          </a:xfrm>
          <a:prstGeom prst="rect">
            <a:avLst/>
          </a:prstGeom>
          <a:noFill/>
        </p:spPr>
      </p:pic>
      <p:pic>
        <p:nvPicPr>
          <p:cNvPr id="2058" name="Picture 10" descr="Image result for adi godrej and jamshyd godrej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886200"/>
            <a:ext cx="2128036" cy="2590800"/>
          </a:xfrm>
          <a:prstGeom prst="rect">
            <a:avLst/>
          </a:prstGeom>
          <a:noFill/>
        </p:spPr>
      </p:pic>
      <p:pic>
        <p:nvPicPr>
          <p:cNvPr id="2060" name="Picture 12" descr="Image result for Rahul Bajaj and Shishir broth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47800" y="4419600"/>
            <a:ext cx="1905000" cy="13811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000" dirty="0">
                <a:solidFill>
                  <a:schemeClr val="bg2">
                    <a:lumMod val="75000"/>
                  </a:schemeClr>
                </a:solidFill>
              </a:rPr>
              <a:t>All are equal</a:t>
            </a:r>
            <a:br>
              <a:rPr lang="en-IN" sz="4000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ta-IN" sz="4000" dirty="0">
                <a:solidFill>
                  <a:schemeClr val="bg2">
                    <a:lumMod val="75000"/>
                  </a:schemeClr>
                </a:solidFill>
              </a:rPr>
              <a:t>அனைவரும் சமம் </a:t>
            </a:r>
            <a:endParaRPr lang="en-IN" sz="4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a-IN" b="1" dirty="0">
                <a:solidFill>
                  <a:schemeClr val="bg2">
                    <a:lumMod val="75000"/>
                  </a:schemeClr>
                </a:solidFill>
              </a:rPr>
              <a:t>யாதும் ஊரே; யாவரும் கேளிர்;</a:t>
            </a:r>
            <a:endParaRPr lang="en-US" b="1" dirty="0">
              <a:solidFill>
                <a:schemeClr val="bg2">
                  <a:lumMod val="75000"/>
                </a:schemeClr>
              </a:solidFill>
            </a:endParaRPr>
          </a:p>
          <a:p>
            <a:pPr lvl="4"/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ta-IN" b="1" dirty="0">
                <a:solidFill>
                  <a:schemeClr val="bg2">
                    <a:lumMod val="75000"/>
                  </a:schemeClr>
                </a:solidFill>
              </a:rPr>
              <a:t>கணியன் பூங்குன்றனார்</a:t>
            </a:r>
            <a:endParaRPr lang="en-US" b="1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To us all towns are one, all men our kin </a:t>
            </a:r>
          </a:p>
          <a:p>
            <a:pPr lvl="4"/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Translation by G.U. Pope</a:t>
            </a:r>
          </a:p>
          <a:p>
            <a:pPr lvl="4"/>
            <a:endParaRPr lang="en-US" b="1" dirty="0">
              <a:solidFill>
                <a:schemeClr val="bg2">
                  <a:lumMod val="75000"/>
                </a:schemeClr>
              </a:solidFill>
            </a:endParaRPr>
          </a:p>
          <a:p>
            <a:pPr lvl="4"/>
            <a:endParaRPr lang="en-US" b="1" dirty="0">
              <a:solidFill>
                <a:schemeClr val="bg2">
                  <a:lumMod val="75000"/>
                </a:schemeClr>
              </a:solidFill>
            </a:endParaRPr>
          </a:p>
          <a:p>
            <a:pPr lvl="4"/>
            <a:endParaRPr lang="en-IN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3600" dirty="0">
                <a:solidFill>
                  <a:schemeClr val="bg2">
                    <a:lumMod val="75000"/>
                  </a:schemeClr>
                </a:solidFill>
              </a:rPr>
              <a:t>What can you do?</a:t>
            </a:r>
            <a:br>
              <a:rPr lang="en-IN" sz="2800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ta-IN" sz="3200" dirty="0">
                <a:solidFill>
                  <a:schemeClr val="bg2">
                    <a:lumMod val="75000"/>
                  </a:schemeClr>
                </a:solidFill>
              </a:rPr>
              <a:t>நீங்கள் என்ன செய்ய முடியும்?</a:t>
            </a:r>
            <a:endParaRPr lang="en-IN" sz="28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76400"/>
            <a:ext cx="3124200" cy="4648200"/>
          </a:xfrm>
        </p:spPr>
        <p:txBody>
          <a:bodyPr/>
          <a:lstStyle/>
          <a:p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You can’t change the whole world, and you certainly can’t change other people, but you do have the ability to change yourself.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648200" y="1752600"/>
            <a:ext cx="3048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Blip>
                <a:blip r:embed="rId2"/>
              </a:buBlip>
            </a:pPr>
            <a:r>
              <a:rPr lang="ta-IN" sz="2200" kern="0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நீங்கள் முழு உலகையும் மாற்ற முடியாது, மற்றவர்களை நிச்சயமாக மாற்ற முடியாது, ஆனால் உங்களை மாற்றும் திறன் உங்களுக்கு உள்ளது.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4" descr="ThankYouBlueSparkle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762000"/>
            <a:ext cx="48387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ueprint">
  <a:themeElements>
    <a:clrScheme name="Blueprint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Blueprint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1603</TotalTime>
  <Words>946</Words>
  <Application>Microsoft Office PowerPoint</Application>
  <PresentationFormat>On-screen Show (4:3)</PresentationFormat>
  <Paragraphs>144</Paragraphs>
  <Slides>29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Arial Narrow</vt:lpstr>
      <vt:lpstr>Arial Narrow (headding)</vt:lpstr>
      <vt:lpstr>Tahoma</vt:lpstr>
      <vt:lpstr>Wingdings</vt:lpstr>
      <vt:lpstr>Blueprint</vt:lpstr>
      <vt:lpstr>Packager Shell Object</vt:lpstr>
      <vt:lpstr>Relevance of Indian Ethos in Business Practices வணிக நடைமுறைகளில் இந்திய பண்பாட்டின் தொடர்பு</vt:lpstr>
      <vt:lpstr>Ethos : Merriam – Webster Dictionary </vt:lpstr>
      <vt:lpstr>Difference between ethics and ethos நெறிமுறைகளுக்கும் பண்பாட்டிற்கும்  இடையிலான வேறுபாடு</vt:lpstr>
      <vt:lpstr>Difference between ethics and ethos நெறிமுறைகளுக்கும் பண்பாட்டிற்கும்  இடையிலான வேறுபாடு</vt:lpstr>
      <vt:lpstr>Ways of studying ethos பண்பாட்டினை படிப்பதற்கான வழிகள்</vt:lpstr>
      <vt:lpstr>PowerPoint Presentation</vt:lpstr>
      <vt:lpstr>Humility   பணிவு </vt:lpstr>
      <vt:lpstr>In today’s workplace இன்றைய பணியிடத்தில்</vt:lpstr>
      <vt:lpstr>  Workplace arrogance  பணியிட ஆணவம்</vt:lpstr>
      <vt:lpstr>PowerPoint Presentation</vt:lpstr>
      <vt:lpstr>PowerPoint Presentation</vt:lpstr>
      <vt:lpstr>தெரிந்துவினையாடல் / Assignment of jobs based on merit</vt:lpstr>
      <vt:lpstr> Favouritism and Nepotism   தம்மவர் நலம் பேணல்  மற்றும் உறவினர் ஆதரவுக் கொள்கை </vt:lpstr>
      <vt:lpstr>PowerPoint Presentation</vt:lpstr>
      <vt:lpstr>PowerPoint Presentation</vt:lpstr>
      <vt:lpstr>Favouritism</vt:lpstr>
      <vt:lpstr>Favouritism</vt:lpstr>
      <vt:lpstr>PowerPoint Presentation</vt:lpstr>
      <vt:lpstr>Maintaining good relationship   நல்லுறவு பேணுதல்</vt:lpstr>
      <vt:lpstr>Present scenario in India இந்தியாவில் தற்போதைய காட்சி</vt:lpstr>
      <vt:lpstr>In ancient times … பழைய காலங்களில் …</vt:lpstr>
      <vt:lpstr>Negative Behaviour  எதிர்மறை நடத்தை</vt:lpstr>
      <vt:lpstr>Workplace conflict  பணியிட மோதல்</vt:lpstr>
      <vt:lpstr>PowerPoint Presentation</vt:lpstr>
      <vt:lpstr>Harmonious relatives இணக்கமான உறவினர்கள்</vt:lpstr>
      <vt:lpstr>Harmonious relatives இணக்கமான உறவினர்கள்</vt:lpstr>
      <vt:lpstr>All are equal அனைவரும் சமம் </vt:lpstr>
      <vt:lpstr>What can you do? நீங்கள் என்ன செய்ய முடியும்?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Interpersonal relationship</dc:title>
  <dc:creator>D. Ramkumar</dc:creator>
  <cp:lastModifiedBy>MY-PC</cp:lastModifiedBy>
  <cp:revision>239</cp:revision>
  <dcterms:created xsi:type="dcterms:W3CDTF">2007-04-06T17:32:30Z</dcterms:created>
  <dcterms:modified xsi:type="dcterms:W3CDTF">2026-10-12T11:48:07Z</dcterms:modified>
</cp:coreProperties>
</file>